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0"/>
  </p:notesMasterIdLst>
  <p:sldIdLst>
    <p:sldId id="324" r:id="rId5"/>
    <p:sldId id="338" r:id="rId6"/>
    <p:sldId id="340" r:id="rId7"/>
    <p:sldId id="344" r:id="rId8"/>
    <p:sldId id="341" r:id="rId9"/>
    <p:sldId id="345" r:id="rId10"/>
    <p:sldId id="260" r:id="rId11"/>
    <p:sldId id="263" r:id="rId12"/>
    <p:sldId id="264" r:id="rId13"/>
    <p:sldId id="265" r:id="rId14"/>
    <p:sldId id="267" r:id="rId15"/>
    <p:sldId id="269" r:id="rId16"/>
    <p:sldId id="331" r:id="rId17"/>
    <p:sldId id="328" r:id="rId18"/>
    <p:sldId id="339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1D8BAFB5-685B-465F-AE62-2286B9A0038B}">
          <p14:sldIdLst/>
        </p14:section>
        <p14:section name="Inndeling uten navn" id="{8138F873-18FF-467F-BE7C-CC67C5B5F031}">
          <p14:sldIdLst>
            <p14:sldId id="324"/>
            <p14:sldId id="338"/>
            <p14:sldId id="340"/>
            <p14:sldId id="344"/>
            <p14:sldId id="341"/>
            <p14:sldId id="345"/>
            <p14:sldId id="260"/>
            <p14:sldId id="263"/>
            <p14:sldId id="264"/>
            <p14:sldId id="265"/>
            <p14:sldId id="267"/>
            <p14:sldId id="269"/>
            <p14:sldId id="331"/>
            <p14:sldId id="328"/>
            <p14:sldId id="3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BE"/>
    <a:srgbClr val="E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CE5D2-EA34-42F4-95CF-876399443B5D}" v="60" dt="2024-01-17T06:23:26.266"/>
    <p1510:client id="{79CA6D2D-F3B4-46E3-81FD-68E04EE39194}" v="2" dt="2024-01-16T21:42:12.890"/>
    <p1510:client id="{8B737D9D-F020-409F-9322-A0BB91EF60D9}" v="3" dt="2024-01-17T10:59:23.807"/>
    <p1510:client id="{BEEED598-BFEC-45A1-836E-F5FAAA78B9EB}" v="1" dt="2024-01-17T12:59:23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16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Leirset" userId="a589fefc-20f6-48c8-8f2a-b856ec19f51c" providerId="ADAL" clId="{B2EE0676-DADB-42B0-A365-158C10B82565}"/>
    <pc:docChg chg="delSld modSection">
      <pc:chgData name="Thomas Leirset" userId="a589fefc-20f6-48c8-8f2a-b856ec19f51c" providerId="ADAL" clId="{B2EE0676-DADB-42B0-A365-158C10B82565}" dt="2024-01-17T13:01:01.088" v="0" actId="2696"/>
      <pc:docMkLst>
        <pc:docMk/>
      </pc:docMkLst>
      <pc:sldChg chg="del">
        <pc:chgData name="Thomas Leirset" userId="a589fefc-20f6-48c8-8f2a-b856ec19f51c" providerId="ADAL" clId="{B2EE0676-DADB-42B0-A365-158C10B82565}" dt="2024-01-17T13:01:01.088" v="0" actId="2696"/>
        <pc:sldMkLst>
          <pc:docMk/>
          <pc:sldMk cId="751711019" sldId="3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72E9-F08E-4B98-B18F-19DFA773E2E6}" type="datetimeFigureOut">
              <a:rPr lang="nb-NO" smtClean="0"/>
              <a:t>17.01.2024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F19E2-A944-47D9-A97D-206A11A60A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874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ae206c7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ae206c7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ae206c7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ae206c7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8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fae206c7e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fae206c7e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ae206c7e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ae206c7e6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ae206c7e6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fae206c7e6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ae206c7e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fae206c7e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fae206c7e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fae206c7e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fae206c7e6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fae206c7e6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13EAE6-8F14-AFE0-FE6D-31AF914DC356}"/>
              </a:ext>
            </a:extLst>
          </p:cNvPr>
          <p:cNvSpPr/>
          <p:nvPr userDrawn="1"/>
        </p:nvSpPr>
        <p:spPr>
          <a:xfrm>
            <a:off x="0" y="0"/>
            <a:ext cx="12192000" cy="6864566"/>
          </a:xfrm>
          <a:prstGeom prst="rect">
            <a:avLst/>
          </a:prstGeom>
          <a:solidFill>
            <a:srgbClr val="0082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B5E0B2F7-6A5E-4124-3E81-746A27CB5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76BB464-897B-7956-27D6-7F7A7AAD4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82D8A65C-27B9-71CD-2212-447D8522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17.01.2024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91A02549-FAF4-3338-3500-89535700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6E79B40D-31F9-6AAE-8F4C-65929B28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690D88-D319-1558-3938-3EC8A249D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49739"/>
            <a:ext cx="2651675" cy="70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17.01.2024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935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17.01.2024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337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4295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17.01.2024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170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DA141D-09FA-F965-7243-DD3F0F4BA777}"/>
              </a:ext>
            </a:extLst>
          </p:cNvPr>
          <p:cNvSpPr/>
          <p:nvPr userDrawn="1"/>
        </p:nvSpPr>
        <p:spPr>
          <a:xfrm>
            <a:off x="0" y="0"/>
            <a:ext cx="12192000" cy="6864566"/>
          </a:xfrm>
          <a:prstGeom prst="rect">
            <a:avLst/>
          </a:prstGeom>
          <a:solidFill>
            <a:srgbClr val="0082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080625E3-FF25-9096-1643-4289EEF67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2E7961A-CE40-4B02-F1EA-3F78E9508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04283130-635C-19EA-A45D-ED2882DF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17.01.2024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3A33968-841E-F946-A8EB-D0BD72C0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647344A-DF40-3E14-EF80-99B1103F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DB2BFB-91ED-DE78-5F93-08C15C42D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789733"/>
            <a:ext cx="1501753" cy="3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17.01.2024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739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17.01.2024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71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17.01.2024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74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17.01.2024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422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17.01.2024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14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17.01.2024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4133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17.01.2024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8373BC-2ED0-AC3F-C7C9-1EEFB26B90A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4293" y="5789733"/>
            <a:ext cx="1501754" cy="3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4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fk.no/tjenester/skole-og-opplaring/opplaring-i-skole/soke-skoleplas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ken.no/nadderud-vg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9B77DE-17E7-467D-8FC4-286E8109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15D8F8"/>
              </a:buClr>
              <a:buNone/>
            </a:pPr>
            <a:r>
              <a:rPr lang="nb-NO" sz="2800"/>
              <a:t>Velkommen til åpen dag ved Nadderud videregående skole </a:t>
            </a:r>
          </a:p>
        </p:txBody>
      </p:sp>
      <p:pic>
        <p:nvPicPr>
          <p:cNvPr id="5" name="Bilde 4" descr="Et bilde som inneholder tekst, bygning, utendørs, himmel&#10;&#10;Automatisk generert beskrivelse">
            <a:extLst>
              <a:ext uri="{FF2B5EF4-FFF2-40B4-BE49-F238E27FC236}">
                <a16:creationId xmlns:a16="http://schemas.microsoft.com/office/drawing/2014/main" id="{A47E5715-16B0-48B5-B29E-0DECB4A9E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72"/>
          <a:stretch/>
        </p:blipFill>
        <p:spPr>
          <a:xfrm>
            <a:off x="838200" y="1825625"/>
            <a:ext cx="10515600" cy="3755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46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spcFirstLastPara="1" vert="horz" lIns="121900" tIns="121900" rIns="121900" bIns="121900" rtlCol="0" anchor="b" anchorCtr="0">
            <a:normAutofit/>
          </a:bodyPr>
          <a:lstStyle/>
          <a:p>
            <a:r>
              <a:rPr lang="no"/>
              <a:t>Temadager</a:t>
            </a:r>
            <a:endParaRPr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F14480CC-ED5F-6141-A25A-5EE7A0743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/>
          <a:p>
            <a:endParaRPr lang="en-US"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15844" y="0"/>
            <a:ext cx="51434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spcFirstLastPara="1" vert="horz" lIns="121900" tIns="121900" rIns="121900" bIns="121900" rtlCol="0" anchor="b" anchorCtr="0">
            <a:normAutofit/>
          </a:bodyPr>
          <a:lstStyle/>
          <a:p>
            <a:r>
              <a:rPr lang="no"/>
              <a:t>Kantine </a:t>
            </a:r>
            <a:endParaRPr/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5047378B-0968-51F8-5CEF-09945198A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/>
          <a:p>
            <a:endParaRPr lang="en-US"/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/>
          <a:srcRect t="1058" r="1" b="25557"/>
          <a:stretch/>
        </p:blipFill>
        <p:spPr>
          <a:xfrm>
            <a:off x="5183188" y="10"/>
            <a:ext cx="7008812" cy="6857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spcFirstLastPara="1" vert="horz" lIns="121900" tIns="121900" rIns="121900" bIns="121900" rtlCol="0" anchor="b" anchorCtr="0">
            <a:normAutofit/>
          </a:bodyPr>
          <a:lstStyle/>
          <a:p>
            <a:r>
              <a:rPr lang="no"/>
              <a:t>Skolerevy </a:t>
            </a:r>
            <a:endParaRPr/>
          </a:p>
        </p:txBody>
      </p:sp>
      <p:sp>
        <p:nvSpPr>
          <p:cNvPr id="186" name="Text Placeholder 2">
            <a:extLst>
              <a:ext uri="{FF2B5EF4-FFF2-40B4-BE49-F238E27FC236}">
                <a16:creationId xmlns:a16="http://schemas.microsoft.com/office/drawing/2014/main" id="{22B9945E-FC10-370E-4974-12289391F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/>
          <a:p>
            <a:endParaRPr lang="en-US"/>
          </a:p>
        </p:txBody>
      </p:sp>
      <p:pic>
        <p:nvPicPr>
          <p:cNvPr id="181" name="Google Shape;181;p26"/>
          <p:cNvPicPr preferRelativeResize="0"/>
          <p:nvPr/>
        </p:nvPicPr>
        <p:blipFill rotWithShape="1">
          <a:blip r:embed="rId3"/>
          <a:srcRect l="15608" r="9531"/>
          <a:stretch/>
        </p:blipFill>
        <p:spPr>
          <a:xfrm>
            <a:off x="5183188" y="10"/>
            <a:ext cx="7008812" cy="6857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8C57EBA-D6D7-448D-97A5-0E5CAF4B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9B77DE-17E7-467D-8FC4-286E8109C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351722"/>
            <a:ext cx="4906080" cy="4709249"/>
          </a:xfrm>
        </p:spPr>
        <p:txBody>
          <a:bodyPr anchor="ctr"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15D8F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Tilrettelagt for at SSP-elever som forserer, kan ta R1 i vg1 og R2 i vg2.</a:t>
            </a:r>
            <a:endParaRPr lang="nb-NO" sz="1400">
              <a:solidFill>
                <a:srgbClr val="000000"/>
              </a:solidFill>
            </a:endParaRPr>
          </a:p>
          <a:p>
            <a:pPr>
              <a:buClr>
                <a:srgbClr val="15D8F8"/>
              </a:buClr>
            </a:pPr>
            <a:r>
              <a:rPr lang="nb-NO" sz="1400">
                <a:solidFill>
                  <a:srgbClr val="000000"/>
                </a:solidFill>
              </a:rPr>
              <a:t>God veiledning ved valg av programfag, vi heier på elevene og er ærlige og realistiske i vår rådgiving.</a:t>
            </a:r>
          </a:p>
          <a:p>
            <a:pPr>
              <a:buClr>
                <a:srgbClr val="15D8F8"/>
              </a:buClr>
            </a:pPr>
            <a:r>
              <a:rPr lang="nb-NO" sz="1400">
                <a:solidFill>
                  <a:srgbClr val="000000"/>
                </a:solidFill>
              </a:rPr>
              <a:t>Elever på studiespesialiserende utdanningsprogram kan velge programfag fra idrettsfag der det er ledig plass.</a:t>
            </a:r>
          </a:p>
          <a:p>
            <a:pPr>
              <a:buClr>
                <a:srgbClr val="15D8F8"/>
              </a:buClr>
            </a:pPr>
            <a:r>
              <a:rPr lang="nb-NO" sz="1400">
                <a:solidFill>
                  <a:srgbClr val="000000"/>
                </a:solidFill>
              </a:rPr>
              <a:t>Elever på idrettsfag kan velge ett programfag fra studiespesialiserende utdanningsprogram</a:t>
            </a:r>
          </a:p>
          <a:p>
            <a:pPr>
              <a:buClr>
                <a:srgbClr val="15D8F8"/>
              </a:buClr>
            </a:pPr>
            <a:r>
              <a:rPr lang="nb-NO" sz="1400">
                <a:solidFill>
                  <a:srgbClr val="000000"/>
                </a:solidFill>
              </a:rPr>
              <a:t>I samarbeid med naboskoler tilbyr vi fremmedspråk (spansk, tysk og fransk) nivå 3.</a:t>
            </a:r>
          </a:p>
          <a:p>
            <a:pPr>
              <a:buClr>
                <a:srgbClr val="15D8F8"/>
              </a:buClr>
            </a:pPr>
            <a:endParaRPr lang="nb-NO" sz="1400">
              <a:solidFill>
                <a:srgbClr val="000000"/>
              </a:solidFill>
            </a:endParaRPr>
          </a:p>
          <a:p>
            <a:pPr marL="0" indent="0">
              <a:buClr>
                <a:srgbClr val="15D8F8"/>
              </a:buClr>
              <a:buNone/>
            </a:pPr>
            <a:endParaRPr lang="nb-NO" sz="1400">
              <a:solidFill>
                <a:srgbClr val="000000"/>
              </a:solidFill>
            </a:endParaRPr>
          </a:p>
          <a:p>
            <a:pPr>
              <a:buClr>
                <a:srgbClr val="15D8F8"/>
              </a:buClr>
            </a:pPr>
            <a:endParaRPr lang="nb-NO" sz="1400">
              <a:solidFill>
                <a:srgbClr val="000000"/>
              </a:solidFill>
            </a:endParaRPr>
          </a:p>
          <a:p>
            <a:pPr>
              <a:buClr>
                <a:srgbClr val="15D8F8"/>
              </a:buClr>
            </a:pPr>
            <a:endParaRPr lang="nb-NO" sz="1400">
              <a:solidFill>
                <a:srgbClr val="000000"/>
              </a:solidFill>
            </a:endParaRPr>
          </a:p>
          <a:p>
            <a:pPr>
              <a:buClr>
                <a:srgbClr val="15D8F8"/>
              </a:buClr>
            </a:pPr>
            <a:endParaRPr lang="nb-NO" sz="1400">
              <a:solidFill>
                <a:srgbClr val="000000"/>
              </a:solidFill>
            </a:endParaRPr>
          </a:p>
          <a:p>
            <a:pPr>
              <a:buClr>
                <a:srgbClr val="15D8F8"/>
              </a:buClr>
            </a:pPr>
            <a:endParaRPr lang="nb-NO" sz="1400">
              <a:solidFill>
                <a:srgbClr val="000000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CE011A2-9384-4CBD-83D2-B446EF984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054" r="21529" b="2"/>
          <a:stretch/>
        </p:blipFill>
        <p:spPr>
          <a:xfrm>
            <a:off x="0" y="665408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Rektangel 6"/>
          <p:cNvSpPr/>
          <p:nvPr/>
        </p:nvSpPr>
        <p:spPr>
          <a:xfrm>
            <a:off x="5098307" y="665408"/>
            <a:ext cx="5263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b-NO" b="1" cap="all"/>
              <a:t>nadderud videregående skole </a:t>
            </a:r>
            <a:r>
              <a:rPr lang="nb-NO" sz="1400" b="1">
                <a:latin typeface="Bradley Hand ITC" panose="03070402050302030203" pitchFamily="66" charset="0"/>
              </a:rPr>
              <a:t>med kultur for </a:t>
            </a:r>
            <a:r>
              <a:rPr lang="nb-NO" sz="1400" b="1">
                <a:solidFill>
                  <a:schemeClr val="accent2"/>
                </a:solidFill>
                <a:latin typeface="Bradley Hand ITC" panose="03070402050302030203" pitchFamily="66" charset="0"/>
              </a:rPr>
              <a:t>læring</a:t>
            </a:r>
            <a:endParaRPr lang="nb-NO" sz="1400" b="1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Bild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138" y="186876"/>
            <a:ext cx="436588" cy="770314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810708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8C57EBA-D6D7-448D-97A5-0E5CAF4B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080" y="1342349"/>
            <a:ext cx="4977976" cy="983314"/>
          </a:xfrm>
        </p:spPr>
        <p:txBody>
          <a:bodyPr>
            <a:normAutofit/>
          </a:bodyPr>
          <a:lstStyle/>
          <a:p>
            <a:r>
              <a:rPr lang="nb-NO" sz="2800" b="1">
                <a:solidFill>
                  <a:srgbClr val="000000"/>
                </a:solidFill>
              </a:rPr>
              <a:t>Inntakskrav og inntaksordning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9B77DE-17E7-467D-8FC4-286E8109C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15D8F8"/>
              </a:buClr>
              <a:buNone/>
            </a:pPr>
            <a:endParaRPr lang="nb-NO" sz="2000">
              <a:solidFill>
                <a:srgbClr val="000000"/>
              </a:solidFill>
            </a:endParaRPr>
          </a:p>
          <a:p>
            <a:pPr>
              <a:buClr>
                <a:srgbClr val="15D8F8"/>
              </a:buClr>
            </a:pPr>
            <a:r>
              <a:rPr lang="nb-NO" sz="2000">
                <a:solidFill>
                  <a:srgbClr val="000000"/>
                </a:solidFill>
              </a:rPr>
              <a:t>Alle kan søke, men de som har skolen som nærskole blir prioritert.</a:t>
            </a:r>
            <a:endParaRPr lang="nb-NO" sz="2000">
              <a:solidFill>
                <a:srgbClr val="000000"/>
              </a:solidFill>
              <a:cs typeface="Calibri Light"/>
            </a:endParaRPr>
          </a:p>
          <a:p>
            <a:pPr>
              <a:buClr>
                <a:srgbClr val="15D8F8"/>
              </a:buClr>
            </a:pPr>
            <a:r>
              <a:rPr lang="nb-NO" sz="2000">
                <a:solidFill>
                  <a:srgbClr val="000000"/>
                </a:solidFill>
              </a:rPr>
              <a:t>Opptakskrav 2023/2024 (nærskoleprinsipp)</a:t>
            </a:r>
            <a:endParaRPr lang="nb-NO" sz="2000">
              <a:solidFill>
                <a:srgbClr val="000000"/>
              </a:solidFill>
              <a:cs typeface="Calibri Light"/>
            </a:endParaRPr>
          </a:p>
          <a:p>
            <a:pPr lvl="1">
              <a:buClr>
                <a:srgbClr val="15D8F8"/>
              </a:buClr>
            </a:pPr>
            <a:r>
              <a:rPr lang="nb-NO" sz="2000">
                <a:solidFill>
                  <a:srgbClr val="000000"/>
                </a:solidFill>
              </a:rPr>
              <a:t>Vg1 Studiespesialiserende – 5</a:t>
            </a:r>
            <a:endParaRPr lang="nb-NO" sz="2000">
              <a:solidFill>
                <a:srgbClr val="000000"/>
              </a:solidFill>
              <a:cs typeface="Calibri Light"/>
            </a:endParaRPr>
          </a:p>
          <a:p>
            <a:pPr lvl="1">
              <a:buClr>
                <a:srgbClr val="15D8F8"/>
              </a:buClr>
            </a:pPr>
            <a:r>
              <a:rPr lang="nb-NO" sz="2000">
                <a:solidFill>
                  <a:srgbClr val="000000"/>
                </a:solidFill>
              </a:rPr>
              <a:t>Vg1 Idrettsfag – 4,4</a:t>
            </a:r>
            <a:endParaRPr lang="nb-NO" sz="2000">
              <a:solidFill>
                <a:srgbClr val="000000"/>
              </a:solidFill>
              <a:cs typeface="Calibri Light"/>
            </a:endParaRPr>
          </a:p>
          <a:p>
            <a:pPr>
              <a:buClr>
                <a:srgbClr val="15D8F8"/>
              </a:buClr>
            </a:pPr>
            <a:r>
              <a:rPr lang="nb-NO" sz="2000">
                <a:solidFill>
                  <a:srgbClr val="000000"/>
                </a:solidFill>
              </a:rPr>
              <a:t>Inntaksordning for vg1 skoleåret 2024/2025 karakterbasert i området Asker og Bærum</a:t>
            </a:r>
            <a:endParaRPr lang="nb-NO" sz="2000">
              <a:solidFill>
                <a:srgbClr val="000000"/>
              </a:solidFill>
              <a:cs typeface="Calibri Light"/>
            </a:endParaRPr>
          </a:p>
          <a:p>
            <a:pPr>
              <a:buClr>
                <a:srgbClr val="15D8F8"/>
              </a:buClr>
            </a:pPr>
            <a:r>
              <a:rPr lang="nb-NO" sz="2000">
                <a:solidFill>
                  <a:srgbClr val="000000"/>
                </a:solidFill>
              </a:rPr>
              <a:t>Inntaksregler i </a:t>
            </a:r>
            <a:r>
              <a:rPr lang="nb-NO" sz="2000">
                <a:solidFill>
                  <a:srgbClr val="000000"/>
                </a:solidFill>
                <a:hlinkClick r:id="rId2"/>
              </a:rPr>
              <a:t>AFK</a:t>
            </a:r>
            <a:r>
              <a:rPr lang="nb-NO" sz="2000">
                <a:solidFill>
                  <a:srgbClr val="000000"/>
                </a:solidFill>
              </a:rPr>
              <a:t> </a:t>
            </a:r>
            <a:endParaRPr lang="nb-NO" sz="2000">
              <a:solidFill>
                <a:srgbClr val="000000"/>
              </a:solidFill>
              <a:cs typeface="Calibri Light"/>
            </a:endParaRPr>
          </a:p>
          <a:p>
            <a:pPr marL="0" indent="0">
              <a:buClr>
                <a:srgbClr val="15D8F8"/>
              </a:buClr>
              <a:buNone/>
            </a:pPr>
            <a:endParaRPr lang="nb-NO" sz="2000">
              <a:solidFill>
                <a:srgbClr val="000000"/>
              </a:solidFill>
            </a:endParaRPr>
          </a:p>
          <a:p>
            <a:pPr>
              <a:buClr>
                <a:srgbClr val="15D8F8"/>
              </a:buClr>
            </a:pPr>
            <a:endParaRPr lang="nb-NO" sz="2000">
              <a:solidFill>
                <a:srgbClr val="000000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4BD1FA8-3B84-49FB-B82E-B45F742CA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2802857"/>
            <a:ext cx="3661831" cy="12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28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9B77DE-17E7-467D-8FC4-286E8109C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706" y="4767660"/>
            <a:ext cx="5173613" cy="1770300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15D8F8"/>
              </a:buClr>
              <a:buNone/>
            </a:pPr>
            <a:endParaRPr lang="nb-NO" sz="1100"/>
          </a:p>
          <a:p>
            <a:pPr marL="0" indent="0">
              <a:buClr>
                <a:srgbClr val="15D8F8"/>
              </a:buClr>
              <a:buNone/>
            </a:pPr>
            <a:endParaRPr lang="nb-NO" sz="1100"/>
          </a:p>
        </p:txBody>
      </p:sp>
      <p:pic>
        <p:nvPicPr>
          <p:cNvPr id="5" name="Bilde 4" descr="Et bilde som inneholder tekst, bygning, utendørs, himmel&#10;&#10;Automatisk generert beskrivelse">
            <a:extLst>
              <a:ext uri="{FF2B5EF4-FFF2-40B4-BE49-F238E27FC236}">
                <a16:creationId xmlns:a16="http://schemas.microsoft.com/office/drawing/2014/main" id="{A47E5715-16B0-48B5-B29E-0DECB4A9E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9" b="1"/>
          <a:stretch/>
        </p:blipFill>
        <p:spPr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C092F84-E745-4D0B-AB59-8CA902A76AFF}"/>
              </a:ext>
            </a:extLst>
          </p:cNvPr>
          <p:cNvSpPr txBox="1"/>
          <p:nvPr/>
        </p:nvSpPr>
        <p:spPr>
          <a:xfrm>
            <a:off x="6565524" y="4795144"/>
            <a:ext cx="468735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/>
              <a:t>Takk for oppmerksomheten og lykke til med valg av utdanningsprogram og skole.</a:t>
            </a:r>
            <a:br>
              <a:rPr lang="nb-NO"/>
            </a:br>
            <a:r>
              <a:rPr lang="nb-NO"/>
              <a:t>Husk søknadsfrist 01.03</a:t>
            </a:r>
            <a:br>
              <a:rPr lang="nb-NO"/>
            </a:br>
            <a:r>
              <a:rPr lang="nb-NO"/>
              <a:t>For mye mer informasjon besøk vår hjemmeside: </a:t>
            </a:r>
            <a:br>
              <a:rPr lang="nb-NO"/>
            </a:br>
            <a:r>
              <a:rPr lang="nb-NO">
                <a:hlinkClick r:id="rId3"/>
              </a:rPr>
              <a:t>https://afk.no/nadderud-vgs/</a:t>
            </a:r>
            <a:r>
              <a:rPr lang="nb-NO"/>
              <a:t> </a:t>
            </a:r>
            <a:endParaRPr lang="nb-NO">
              <a:solidFill>
                <a:schemeClr val="accent2"/>
              </a:solidFill>
            </a:endParaRP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E511E256-DE57-4488-A322-09689481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58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B089AB2-B24A-E3A2-44E1-11E5E81C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A20305A-C1A2-F33E-C5CE-B318226B4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Program for dagen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9B77DE-17E7-467D-8FC4-286E8109C5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15D8F8"/>
              </a:buClr>
            </a:pPr>
            <a:r>
              <a:rPr lang="nb-NO" sz="2000"/>
              <a:t>Felles samling i Auditoriet</a:t>
            </a:r>
          </a:p>
          <a:p>
            <a:pPr>
              <a:buClr>
                <a:srgbClr val="15D8F8"/>
              </a:buClr>
            </a:pPr>
            <a:r>
              <a:rPr lang="nb-NO" sz="2000"/>
              <a:t>Omvisning </a:t>
            </a:r>
          </a:p>
          <a:p>
            <a:pPr>
              <a:buClr>
                <a:srgbClr val="15D8F8"/>
              </a:buClr>
            </a:pPr>
            <a:r>
              <a:rPr lang="nb-NO" sz="2000"/>
              <a:t>Spørsmålsrunde i kantinen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C6A10FE6-3240-DBA0-EDE6-37FC39BE3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/>
              <a:t>Om skolen…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207FBEFA-9AE4-F0D9-EE40-EEB70ACFD23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D8F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Studiespesialiserende utdanningsprogram: Seks paralleller på hvert trinn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D8F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Idrettsfag: En klasse a 30 elever på hvert trinn.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D8F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Minoritetsspråklige elever integrert SSP: 15 plasser på hvert trinn (har du spørsmål til dette tilbudet kan du kontakte skolen direkte)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D8F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Kombinasjonsprogram for elever med kort botid i Norge. (har du spørsmål til dette tilbudet kan du kontakte skolen direkte)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D8F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err="1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630 elever og 70 ansatte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15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EB408D-CF2D-1683-7F62-742A52EB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Skolemiljø på Nadderud videregående skole </a:t>
            </a:r>
          </a:p>
        </p:txBody>
      </p:sp>
      <p:pic>
        <p:nvPicPr>
          <p:cNvPr id="7" name="Plassholder for innhold 6" descr="Et bilde som inneholder klær, person, sko, mann&#10;&#10;Automatisk generert beskrivelse">
            <a:extLst>
              <a:ext uri="{FF2B5EF4-FFF2-40B4-BE49-F238E27FC236}">
                <a16:creationId xmlns:a16="http://schemas.microsoft.com/office/drawing/2014/main" id="{B64A3385-4CCF-8C02-9F0A-1D3A90CAD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2" b="34482"/>
          <a:stretch/>
        </p:blipFill>
        <p:spPr>
          <a:xfrm>
            <a:off x="838200" y="1825625"/>
            <a:ext cx="10515600" cy="3755666"/>
          </a:xfrm>
          <a:noFill/>
        </p:spPr>
      </p:pic>
    </p:spTree>
    <p:extLst>
      <p:ext uri="{BB962C8B-B14F-4D97-AF65-F5344CB8AC3E}">
        <p14:creationId xmlns:p14="http://schemas.microsoft.com/office/powerpoint/2010/main" val="105745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6BCE1E-A113-58E2-6767-B3DB7DDC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nb-NO" err="1"/>
              <a:t>Hippocampus</a:t>
            </a:r>
            <a:endParaRPr lang="nb-NO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492A091-310B-F683-0952-DB0723186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lassholder for innhold 4" descr="Et bilde som inneholder person, utendørs, gress, klær&#10;&#10;Automatisk generert beskrivelse">
            <a:extLst>
              <a:ext uri="{FF2B5EF4-FFF2-40B4-BE49-F238E27FC236}">
                <a16:creationId xmlns:a16="http://schemas.microsoft.com/office/drawing/2014/main" id="{89B6DD2E-31E5-2EF2-B4F6-9D89CEF4A0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15844" y="0"/>
            <a:ext cx="5143499" cy="6857999"/>
          </a:xfrm>
          <a:noFill/>
        </p:spPr>
      </p:pic>
    </p:spTree>
    <p:extLst>
      <p:ext uri="{BB962C8B-B14F-4D97-AF65-F5344CB8AC3E}">
        <p14:creationId xmlns:p14="http://schemas.microsoft.com/office/powerpoint/2010/main" val="329227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spcFirstLastPara="1" vert="horz" lIns="121900" tIns="121900" rIns="121900" bIns="121900" rtlCol="0" anchor="b" anchorCtr="0">
            <a:normAutofit/>
          </a:bodyPr>
          <a:lstStyle/>
          <a:p>
            <a:r>
              <a:rPr lang="no"/>
              <a:t>Faddergrupper</a:t>
            </a:r>
            <a:endParaRPr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737DCEF8-9010-F54C-95AC-239C02CCA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/>
          <a:srcRect t="50689" b="876"/>
          <a:stretch/>
        </p:blipFill>
        <p:spPr>
          <a:xfrm>
            <a:off x="5183188" y="10"/>
            <a:ext cx="7008812" cy="6857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spcFirstLastPara="1" vert="horz" lIns="121900" tIns="121900" rIns="121900" bIns="121900" rtlCol="0" anchor="b" anchorCtr="0">
            <a:normAutofit/>
          </a:bodyPr>
          <a:lstStyle/>
          <a:p>
            <a:r>
              <a:rPr lang="no"/>
              <a:t>Klassemiljødag</a:t>
            </a:r>
            <a:endParaRPr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737DCEF8-9010-F54C-95AC-239C02CCA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3" name="Bilde 2" descr="Et bilde som inneholder person, smil, klær, Menneskeansikt&#10;&#10;Automatisk generert beskrivelse">
            <a:extLst>
              <a:ext uri="{FF2B5EF4-FFF2-40B4-BE49-F238E27FC236}">
                <a16:creationId xmlns:a16="http://schemas.microsoft.com/office/drawing/2014/main" id="{891705C3-6616-9E88-F83F-014C8F8CD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6" r="7015" b="-1"/>
          <a:stretch/>
        </p:blipFill>
        <p:spPr>
          <a:xfrm>
            <a:off x="5183188" y="10"/>
            <a:ext cx="7008812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88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spcFirstLastPara="1" vert="horz" lIns="121900" tIns="121900" rIns="121900" bIns="121900" rtlCol="0" anchor="b" anchorCtr="0">
            <a:normAutofit/>
          </a:bodyPr>
          <a:lstStyle/>
          <a:p>
            <a:r>
              <a:rPr lang="no"/>
              <a:t>Turneringer</a:t>
            </a:r>
            <a:endParaRPr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B87E780F-882C-1723-7F70-CE2765CE9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/>
          <a:p>
            <a:endParaRPr lang="en-US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72982" y="0"/>
            <a:ext cx="522922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spcFirstLastPara="1" vert="horz" lIns="121900" tIns="121900" rIns="121900" bIns="121900" rtlCol="0" anchor="b" anchorCtr="0">
            <a:normAutofit/>
          </a:bodyPr>
          <a:lstStyle/>
          <a:p>
            <a:r>
              <a:rPr lang="no"/>
              <a:t>Biblioteksquiz</a:t>
            </a:r>
            <a:endParaRPr/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4ED272B5-09AE-CC7C-FE70-3B058F84A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/>
          <a:p>
            <a:endParaRPr lang="en-US"/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3"/>
          <a:srcRect t="4557" r="1" b="22058"/>
          <a:stretch/>
        </p:blipFill>
        <p:spPr>
          <a:xfrm>
            <a:off x="5183188" y="10"/>
            <a:ext cx="7008812" cy="6857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spcFirstLastPara="1" vert="horz" lIns="121900" tIns="121900" rIns="121900" bIns="121900" rtlCol="0" anchor="b" anchorCtr="0">
            <a:normAutofit/>
          </a:bodyPr>
          <a:lstStyle/>
          <a:p>
            <a:r>
              <a:rPr lang="no"/>
              <a:t>Klubber </a:t>
            </a:r>
            <a:endParaRPr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2EB72940-776F-C189-9270-963865069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/>
          <a:p>
            <a:endParaRPr lang="en-US"/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3"/>
          <a:srcRect t="10659" b="10328"/>
          <a:stretch/>
        </p:blipFill>
        <p:spPr>
          <a:xfrm>
            <a:off x="5183188" y="10"/>
            <a:ext cx="7008812" cy="6857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Østfold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Østfold" id="{63EB652F-0F60-4E83-994A-5022BF15B520}" vid="{8384C8E7-EEEE-4942-A95D-EA3100F45D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4B6D858D7F69448C443F1B75006DE1" ma:contentTypeVersion="12" ma:contentTypeDescription="Opprett et nytt dokument." ma:contentTypeScope="" ma:versionID="815a87952080e43d374c81f24aca3f94">
  <xsd:schema xmlns:xsd="http://www.w3.org/2001/XMLSchema" xmlns:xs="http://www.w3.org/2001/XMLSchema" xmlns:p="http://schemas.microsoft.com/office/2006/metadata/properties" xmlns:ns2="3ebf0bf4-9b48-4204-acb8-53a8efde4497" xmlns:ns3="0fcb2679-27e3-4ece-9a7d-a5e6c6946118" targetNamespace="http://schemas.microsoft.com/office/2006/metadata/properties" ma:root="true" ma:fieldsID="2d74c880c8ca16380df07c32d370662c" ns2:_="" ns3:_="">
    <xsd:import namespace="3ebf0bf4-9b48-4204-acb8-53a8efde4497"/>
    <xsd:import namespace="0fcb2679-27e3-4ece-9a7d-a5e6c69461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f0bf4-9b48-4204-acb8-53a8efde4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b2679-27e3-4ece-9a7d-a5e6c694611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1D9373-4779-4494-8C60-ADECC2EFFA58}">
  <ds:schemaRefs>
    <ds:schemaRef ds:uri="0fcb2679-27e3-4ece-9a7d-a5e6c6946118"/>
    <ds:schemaRef ds:uri="3ebf0bf4-9b48-4204-acb8-53a8efde44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0ED000A-5BFB-4694-9B63-A937EA884B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A05DAE-72DF-4F9D-B724-FB6D9F19A8E0}">
  <ds:schemaRefs>
    <ds:schemaRef ds:uri="http://purl.org/dc/dcmitype/"/>
    <ds:schemaRef ds:uri="http://purl.org/dc/terms/"/>
    <ds:schemaRef ds:uri="0fcb2679-27e3-4ece-9a7d-a5e6c6946118"/>
    <ds:schemaRef ds:uri="http://schemas.microsoft.com/office/2006/metadata/properties"/>
    <ds:schemaRef ds:uri="http://schemas.microsoft.com/office/2006/documentManagement/types"/>
    <ds:schemaRef ds:uri="3ebf0bf4-9b48-4204-acb8-53a8efde449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</TotalTime>
  <Words>272</Words>
  <Application>Microsoft Office PowerPoint</Application>
  <PresentationFormat>Widescreen</PresentationFormat>
  <Paragraphs>42</Paragraphs>
  <Slides>15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Bradley Hand ITC</vt:lpstr>
      <vt:lpstr>Calibri</vt:lpstr>
      <vt:lpstr>Calibri Light</vt:lpstr>
      <vt:lpstr>Times New Roman</vt:lpstr>
      <vt:lpstr>Østfold</vt:lpstr>
      <vt:lpstr>Velkommen til åpen dag ved Nadderud videregående skole </vt:lpstr>
      <vt:lpstr>PowerPoint-presentasjon</vt:lpstr>
      <vt:lpstr>Skolemiljø på Nadderud videregående skole </vt:lpstr>
      <vt:lpstr>Hippocampus</vt:lpstr>
      <vt:lpstr>Faddergrupper</vt:lpstr>
      <vt:lpstr>Klassemiljødag</vt:lpstr>
      <vt:lpstr>Turneringer</vt:lpstr>
      <vt:lpstr>Biblioteksquiz</vt:lpstr>
      <vt:lpstr>Klubber </vt:lpstr>
      <vt:lpstr>Temadager</vt:lpstr>
      <vt:lpstr>Kantine </vt:lpstr>
      <vt:lpstr>Skolerevy </vt:lpstr>
      <vt:lpstr> </vt:lpstr>
      <vt:lpstr>Inntakskrav og inntaksordning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 Langfeldt</dc:creator>
  <cp:lastModifiedBy>Thomas Leirset</cp:lastModifiedBy>
  <cp:revision>1</cp:revision>
  <dcterms:created xsi:type="dcterms:W3CDTF">2023-10-25T11:09:08Z</dcterms:created>
  <dcterms:modified xsi:type="dcterms:W3CDTF">2024-01-17T13:01:01Z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768ce0-ceaf-4778-8ab1-e65d26fe9939_Enabled">
    <vt:lpwstr>true</vt:lpwstr>
  </property>
  <property fmtid="{D5CDD505-2E9C-101B-9397-08002B2CF9AE}" pid="3" name="MSIP_Label_06768ce0-ceaf-4778-8ab1-e65d26fe9939_SetDate">
    <vt:lpwstr>2023-10-27T07:40:19Z</vt:lpwstr>
  </property>
  <property fmtid="{D5CDD505-2E9C-101B-9397-08002B2CF9AE}" pid="4" name="MSIP_Label_06768ce0-ceaf-4778-8ab1-e65d26fe9939_Method">
    <vt:lpwstr>Standard</vt:lpwstr>
  </property>
  <property fmtid="{D5CDD505-2E9C-101B-9397-08002B2CF9AE}" pid="5" name="MSIP_Label_06768ce0-ceaf-4778-8ab1-e65d26fe9939_Name">
    <vt:lpwstr>Begrenset - PROD</vt:lpwstr>
  </property>
  <property fmtid="{D5CDD505-2E9C-101B-9397-08002B2CF9AE}" pid="6" name="MSIP_Label_06768ce0-ceaf-4778-8ab1-e65d26fe9939_SiteId">
    <vt:lpwstr>3d50ddd4-00a1-4ab7-9788-decf14a8728f</vt:lpwstr>
  </property>
  <property fmtid="{D5CDD505-2E9C-101B-9397-08002B2CF9AE}" pid="7" name="MSIP_Label_06768ce0-ceaf-4778-8ab1-e65d26fe9939_ActionId">
    <vt:lpwstr>96321b95-2853-4af1-a1bc-57dca1abc4c4</vt:lpwstr>
  </property>
  <property fmtid="{D5CDD505-2E9C-101B-9397-08002B2CF9AE}" pid="8" name="MSIP_Label_06768ce0-ceaf-4778-8ab1-e65d26fe9939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0x010100554B6D858D7F69448C443F1B75006DE1</vt:lpwstr>
  </property>
  <property fmtid="{D5CDD505-2E9C-101B-9397-08002B2CF9AE}" pid="11" name="MSIP_Label_fd05046c-7758-4c69-bef0-f1b8587ca14e_SetDate">
    <vt:lpwstr>2024-01-08T20:02:50Z</vt:lpwstr>
  </property>
  <property fmtid="{D5CDD505-2E9C-101B-9397-08002B2CF9AE}" pid="12" name="MSIP_Label_fd05046c-7758-4c69-bef0-f1b8587ca14e_ActionId">
    <vt:lpwstr>48efd12a-da20-40ca-b2d4-18ce0c6d4984</vt:lpwstr>
  </property>
  <property fmtid="{D5CDD505-2E9C-101B-9397-08002B2CF9AE}" pid="13" name="MSIP_Label_fd05046c-7758-4c69-bef0-f1b8587ca14e_Name">
    <vt:lpwstr>Intern</vt:lpwstr>
  </property>
  <property fmtid="{D5CDD505-2E9C-101B-9397-08002B2CF9AE}" pid="14" name="MSIP_Label_fd05046c-7758-4c69-bef0-f1b8587ca14e_SiteId">
    <vt:lpwstr>4d6d8a90-10fd-4f78-8fc1-5e28844e0292</vt:lpwstr>
  </property>
  <property fmtid="{D5CDD505-2E9C-101B-9397-08002B2CF9AE}" pid="15" name="MSIP_Label_fd05046c-7758-4c69-bef0-f1b8587ca14e_Enabled">
    <vt:lpwstr>true</vt:lpwstr>
  </property>
  <property fmtid="{D5CDD505-2E9C-101B-9397-08002B2CF9AE}" pid="16" name="MSIP_Label_fd05046c-7758-4c69-bef0-f1b8587ca14e_Method">
    <vt:lpwstr>Standard</vt:lpwstr>
  </property>
  <property fmtid="{D5CDD505-2E9C-101B-9397-08002B2CF9AE}" pid="17" name="MSIP_Label_fd05046c-7758-4c69-bef0-f1b8587ca14e_ContentBits">
    <vt:lpwstr>0</vt:lpwstr>
  </property>
</Properties>
</file>