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13" r:id="rId5"/>
    <p:sldMasterId id="2147483681" r:id="rId6"/>
    <p:sldMasterId id="2147483659" r:id="rId7"/>
  </p:sldMasterIdLst>
  <p:notesMasterIdLst>
    <p:notesMasterId r:id="rId43"/>
  </p:notesMasterIdLst>
  <p:sldIdLst>
    <p:sldId id="266" r:id="rId8"/>
    <p:sldId id="267" r:id="rId9"/>
    <p:sldId id="280" r:id="rId10"/>
    <p:sldId id="377" r:id="rId11"/>
    <p:sldId id="395" r:id="rId12"/>
    <p:sldId id="284" r:id="rId13"/>
    <p:sldId id="378" r:id="rId14"/>
    <p:sldId id="363" r:id="rId15"/>
    <p:sldId id="384" r:id="rId16"/>
    <p:sldId id="393" r:id="rId17"/>
    <p:sldId id="373" r:id="rId18"/>
    <p:sldId id="371" r:id="rId19"/>
    <p:sldId id="372" r:id="rId20"/>
    <p:sldId id="257" r:id="rId21"/>
    <p:sldId id="374" r:id="rId22"/>
    <p:sldId id="385" r:id="rId23"/>
    <p:sldId id="386" r:id="rId24"/>
    <p:sldId id="387" r:id="rId25"/>
    <p:sldId id="370" r:id="rId26"/>
    <p:sldId id="388" r:id="rId27"/>
    <p:sldId id="389" r:id="rId28"/>
    <p:sldId id="256" r:id="rId29"/>
    <p:sldId id="391" r:id="rId30"/>
    <p:sldId id="390" r:id="rId31"/>
    <p:sldId id="258" r:id="rId32"/>
    <p:sldId id="263" r:id="rId33"/>
    <p:sldId id="381" r:id="rId34"/>
    <p:sldId id="392" r:id="rId35"/>
    <p:sldId id="383" r:id="rId36"/>
    <p:sldId id="376" r:id="rId37"/>
    <p:sldId id="379" r:id="rId38"/>
    <p:sldId id="380" r:id="rId39"/>
    <p:sldId id="375" r:id="rId40"/>
    <p:sldId id="271" r:id="rId41"/>
    <p:sldId id="272" r:id="rId4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46DAF-85B4-44F5-93CC-927BF774D850}" v="4" dt="2022-10-20T06:11:59.229"/>
    <p1510:client id="{3402298F-BE4F-4E76-AB4F-88A5E534D747}" v="4" dt="2022-10-20T12:34:01.297"/>
    <p1510:client id="{BF895AC4-B1DF-D5C0-A4BE-801CDEE440E0}" v="66" dt="2022-10-19T13:09:00.371"/>
    <p1510:client id="{D6A76B37-E8A7-673F-1167-019C78693B5D}" v="3" dt="2022-10-20T15:49:0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Synnøve Hetland" userId="S::berithe@viken.no::33d7d1f0-9705-418b-9a2a-6c6a04d8e664" providerId="AD" clId="Web-{BF895AC4-B1DF-D5C0-A4BE-801CDEE440E0}"/>
    <pc:docChg chg="modSld">
      <pc:chgData name="Berit Synnøve Hetland" userId="S::berithe@viken.no::33d7d1f0-9705-418b-9a2a-6c6a04d8e664" providerId="AD" clId="Web-{BF895AC4-B1DF-D5C0-A4BE-801CDEE440E0}" dt="2022-10-19T13:09:00.371" v="66" actId="20577"/>
      <pc:docMkLst>
        <pc:docMk/>
      </pc:docMkLst>
      <pc:sldChg chg="modSp">
        <pc:chgData name="Berit Synnøve Hetland" userId="S::berithe@viken.no::33d7d1f0-9705-418b-9a2a-6c6a04d8e664" providerId="AD" clId="Web-{BF895AC4-B1DF-D5C0-A4BE-801CDEE440E0}" dt="2022-10-19T13:07:18.883" v="56" actId="20577"/>
        <pc:sldMkLst>
          <pc:docMk/>
          <pc:sldMk cId="1428372966" sldId="375"/>
        </pc:sldMkLst>
        <pc:spChg chg="mod">
          <ac:chgData name="Berit Synnøve Hetland" userId="S::berithe@viken.no::33d7d1f0-9705-418b-9a2a-6c6a04d8e664" providerId="AD" clId="Web-{BF895AC4-B1DF-D5C0-A4BE-801CDEE440E0}" dt="2022-10-19T13:07:18.883" v="56" actId="20577"/>
          <ac:spMkLst>
            <pc:docMk/>
            <pc:sldMk cId="1428372966" sldId="375"/>
            <ac:spMk id="3" creationId="{316A8A18-2DC8-4CD1-8A2C-B4E45234201F}"/>
          </ac:spMkLst>
        </pc:spChg>
      </pc:sldChg>
      <pc:sldChg chg="modSp">
        <pc:chgData name="Berit Synnøve Hetland" userId="S::berithe@viken.no::33d7d1f0-9705-418b-9a2a-6c6a04d8e664" providerId="AD" clId="Web-{BF895AC4-B1DF-D5C0-A4BE-801CDEE440E0}" dt="2022-10-19T13:09:00.371" v="66" actId="20577"/>
        <pc:sldMkLst>
          <pc:docMk/>
          <pc:sldMk cId="76693812" sldId="390"/>
        </pc:sldMkLst>
        <pc:spChg chg="mod">
          <ac:chgData name="Berit Synnøve Hetland" userId="S::berithe@viken.no::33d7d1f0-9705-418b-9a2a-6c6a04d8e664" providerId="AD" clId="Web-{BF895AC4-B1DF-D5C0-A4BE-801CDEE440E0}" dt="2022-10-19T13:09:00.371" v="66" actId="20577"/>
          <ac:spMkLst>
            <pc:docMk/>
            <pc:sldMk cId="76693812" sldId="390"/>
            <ac:spMk id="3" creationId="{00000000-0000-0000-0000-000000000000}"/>
          </ac:spMkLst>
        </pc:spChg>
      </pc:sldChg>
    </pc:docChg>
  </pc:docChgLst>
  <pc:docChgLst>
    <pc:chgData name="Berit Synnøve Hetland" userId="S::berithe@viken.no::33d7d1f0-9705-418b-9a2a-6c6a04d8e664" providerId="AD" clId="Web-{D6A76B37-E8A7-673F-1167-019C78693B5D}"/>
    <pc:docChg chg="modSld">
      <pc:chgData name="Berit Synnøve Hetland" userId="S::berithe@viken.no::33d7d1f0-9705-418b-9a2a-6c6a04d8e664" providerId="AD" clId="Web-{D6A76B37-E8A7-673F-1167-019C78693B5D}" dt="2022-10-20T15:49:04.129" v="1" actId="20577"/>
      <pc:docMkLst>
        <pc:docMk/>
      </pc:docMkLst>
      <pc:sldChg chg="modSp">
        <pc:chgData name="Berit Synnøve Hetland" userId="S::berithe@viken.no::33d7d1f0-9705-418b-9a2a-6c6a04d8e664" providerId="AD" clId="Web-{D6A76B37-E8A7-673F-1167-019C78693B5D}" dt="2022-10-20T15:49:04.129" v="1" actId="20577"/>
        <pc:sldMkLst>
          <pc:docMk/>
          <pc:sldMk cId="2935054382" sldId="256"/>
        </pc:sldMkLst>
        <pc:spChg chg="mod">
          <ac:chgData name="Berit Synnøve Hetland" userId="S::berithe@viken.no::33d7d1f0-9705-418b-9a2a-6c6a04d8e664" providerId="AD" clId="Web-{D6A76B37-E8A7-673F-1167-019C78693B5D}" dt="2022-10-20T15:49:04.129" v="1" actId="20577"/>
          <ac:spMkLst>
            <pc:docMk/>
            <pc:sldMk cId="2935054382" sldId="256"/>
            <ac:spMk id="2" creationId="{B0C8A3EE-B329-4119-9D79-190CAA0389E1}"/>
          </ac:spMkLst>
        </pc:spChg>
      </pc:sldChg>
    </pc:docChg>
  </pc:docChgLst>
  <pc:docChgLst>
    <pc:chgData name="Berit Synnøve Hetland" userId="S::berithe@viken.no::33d7d1f0-9705-418b-9a2a-6c6a04d8e664" providerId="AD" clId="Web-{06E46DAF-85B4-44F5-93CC-927BF774D850}"/>
    <pc:docChg chg="addSld delSld sldOrd addMainMaster modMainMaster">
      <pc:chgData name="Berit Synnøve Hetland" userId="S::berithe@viken.no::33d7d1f0-9705-418b-9a2a-6c6a04d8e664" providerId="AD" clId="Web-{06E46DAF-85B4-44F5-93CC-927BF774D850}" dt="2022-10-20T06:11:59.229" v="3"/>
      <pc:docMkLst>
        <pc:docMk/>
      </pc:docMkLst>
      <pc:sldChg chg="del">
        <pc:chgData name="Berit Synnøve Hetland" userId="S::berithe@viken.no::33d7d1f0-9705-418b-9a2a-6c6a04d8e664" providerId="AD" clId="Web-{06E46DAF-85B4-44F5-93CC-927BF774D850}" dt="2022-10-20T06:11:59.229" v="3"/>
        <pc:sldMkLst>
          <pc:docMk/>
          <pc:sldMk cId="1379985697" sldId="366"/>
        </pc:sldMkLst>
      </pc:sldChg>
      <pc:sldChg chg="add ord">
        <pc:chgData name="Berit Synnøve Hetland" userId="S::berithe@viken.no::33d7d1f0-9705-418b-9a2a-6c6a04d8e664" providerId="AD" clId="Web-{06E46DAF-85B4-44F5-93CC-927BF774D850}" dt="2022-10-20T06:11:56.229" v="2"/>
        <pc:sldMkLst>
          <pc:docMk/>
          <pc:sldMk cId="3376627588" sldId="393"/>
        </pc:sldMkLst>
      </pc:sldChg>
      <pc:sldMasterChg chg="add addSldLayout">
        <pc:chgData name="Berit Synnøve Hetland" userId="S::berithe@viken.no::33d7d1f0-9705-418b-9a2a-6c6a04d8e664" providerId="AD" clId="Web-{06E46DAF-85B4-44F5-93CC-927BF774D850}" dt="2022-10-20T06:10:12.087" v="0"/>
        <pc:sldMasterMkLst>
          <pc:docMk/>
          <pc:sldMasterMk cId="0" sldId="2147483659"/>
        </pc:sldMasterMkLst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48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0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1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2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3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4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5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6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7"/>
          </pc:sldLayoutMkLst>
        </pc:sldLayoutChg>
        <pc:sldLayoutChg chg="ad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0" sldId="2147483659"/>
            <pc:sldLayoutMk cId="0" sldId="2147483658"/>
          </pc:sldLayoutMkLst>
        </pc:sldLayoutChg>
      </pc:sldMasterChg>
      <pc:sldMasterChg chg="replId modSldLayout">
        <pc:chgData name="Berit Synnøve Hetland" userId="S::berithe@viken.no::33d7d1f0-9705-418b-9a2a-6c6a04d8e664" providerId="AD" clId="Web-{06E46DAF-85B4-44F5-93CC-927BF774D850}" dt="2022-10-20T06:10:12.087" v="0"/>
        <pc:sldMasterMkLst>
          <pc:docMk/>
          <pc:sldMasterMk cId="482184466" sldId="2147483717"/>
        </pc:sldMasterMkLst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2963404394" sldId="2147483716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259295521" sldId="2147483718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3750871256" sldId="2147483719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3789792547" sldId="2147483720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2499139842" sldId="2147483721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3641804024" sldId="2147483722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3351090877" sldId="2147483723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837555164" sldId="2147483724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1714330505" sldId="2147483725"/>
          </pc:sldLayoutMkLst>
        </pc:sldLayoutChg>
        <pc:sldLayoutChg chg="replId">
          <pc:chgData name="Berit Synnøve Hetland" userId="S::berithe@viken.no::33d7d1f0-9705-418b-9a2a-6c6a04d8e664" providerId="AD" clId="Web-{06E46DAF-85B4-44F5-93CC-927BF774D850}" dt="2022-10-20T06:10:12.087" v="0"/>
          <pc:sldLayoutMkLst>
            <pc:docMk/>
            <pc:sldMasterMk cId="482184466" sldId="2147483717"/>
            <pc:sldLayoutMk cId="1488687070" sldId="2147483726"/>
          </pc:sldLayoutMkLst>
        </pc:sldLayoutChg>
      </pc:sldMasterChg>
    </pc:docChg>
  </pc:docChgLst>
  <pc:docChgLst>
    <pc:chgData name="Ann-Kristin Hjelde" userId="97dc7c5f-672a-4b9e-87b7-eed5d0dd5c3c" providerId="ADAL" clId="{3402298F-BE4F-4E76-AB4F-88A5E534D747}"/>
    <pc:docChg chg="custSel addSld delSld modSld">
      <pc:chgData name="Ann-Kristin Hjelde" userId="97dc7c5f-672a-4b9e-87b7-eed5d0dd5c3c" providerId="ADAL" clId="{3402298F-BE4F-4E76-AB4F-88A5E534D747}" dt="2022-10-20T12:35:06.577" v="15" actId="47"/>
      <pc:docMkLst>
        <pc:docMk/>
      </pc:docMkLst>
      <pc:sldChg chg="addSp delSp modSp del mod">
        <pc:chgData name="Ann-Kristin Hjelde" userId="97dc7c5f-672a-4b9e-87b7-eed5d0dd5c3c" providerId="ADAL" clId="{3402298F-BE4F-4E76-AB4F-88A5E534D747}" dt="2022-10-20T12:25:38.119" v="2" actId="47"/>
        <pc:sldMkLst>
          <pc:docMk/>
          <pc:sldMk cId="1673963070" sldId="281"/>
        </pc:sldMkLst>
        <pc:spChg chg="add mod">
          <ac:chgData name="Ann-Kristin Hjelde" userId="97dc7c5f-672a-4b9e-87b7-eed5d0dd5c3c" providerId="ADAL" clId="{3402298F-BE4F-4E76-AB4F-88A5E534D747}" dt="2022-10-20T12:11:57.969" v="0" actId="478"/>
          <ac:spMkLst>
            <pc:docMk/>
            <pc:sldMk cId="1673963070" sldId="281"/>
            <ac:spMk id="5" creationId="{EECB6A15-0676-513E-D94D-4E1BC59527C9}"/>
          </ac:spMkLst>
        </pc:spChg>
        <pc:graphicFrameChg chg="del">
          <ac:chgData name="Ann-Kristin Hjelde" userId="97dc7c5f-672a-4b9e-87b7-eed5d0dd5c3c" providerId="ADAL" clId="{3402298F-BE4F-4E76-AB4F-88A5E534D747}" dt="2022-10-20T12:11:57.969" v="0" actId="478"/>
          <ac:graphicFrameMkLst>
            <pc:docMk/>
            <pc:sldMk cId="1673963070" sldId="281"/>
            <ac:graphicFrameMk id="4" creationId="{F2B8626B-EF2B-7D13-A529-32DD81F5F73E}"/>
          </ac:graphicFrameMkLst>
        </pc:graphicFrameChg>
      </pc:sldChg>
      <pc:sldChg chg="add del">
        <pc:chgData name="Ann-Kristin Hjelde" userId="97dc7c5f-672a-4b9e-87b7-eed5d0dd5c3c" providerId="ADAL" clId="{3402298F-BE4F-4E76-AB4F-88A5E534D747}" dt="2022-10-20T12:35:06.577" v="15" actId="47"/>
        <pc:sldMkLst>
          <pc:docMk/>
          <pc:sldMk cId="4162234089" sldId="394"/>
        </pc:sldMkLst>
      </pc:sldChg>
      <pc:sldChg chg="addSp delSp modSp new mod">
        <pc:chgData name="Ann-Kristin Hjelde" userId="97dc7c5f-672a-4b9e-87b7-eed5d0dd5c3c" providerId="ADAL" clId="{3402298F-BE4F-4E76-AB4F-88A5E534D747}" dt="2022-10-20T12:34:05.142" v="14" actId="27636"/>
        <pc:sldMkLst>
          <pc:docMk/>
          <pc:sldMk cId="3743451967" sldId="395"/>
        </pc:sldMkLst>
        <pc:spChg chg="mod">
          <ac:chgData name="Ann-Kristin Hjelde" userId="97dc7c5f-672a-4b9e-87b7-eed5d0dd5c3c" providerId="ADAL" clId="{3402298F-BE4F-4E76-AB4F-88A5E534D747}" dt="2022-10-20T12:34:05.142" v="14" actId="27636"/>
          <ac:spMkLst>
            <pc:docMk/>
            <pc:sldMk cId="3743451967" sldId="395"/>
            <ac:spMk id="2" creationId="{9C3CCA31-CE4F-8105-234C-AE5B8FB845D4}"/>
          </ac:spMkLst>
        </pc:spChg>
        <pc:spChg chg="del mod">
          <ac:chgData name="Ann-Kristin Hjelde" userId="97dc7c5f-672a-4b9e-87b7-eed5d0dd5c3c" providerId="ADAL" clId="{3402298F-BE4F-4E76-AB4F-88A5E534D747}" dt="2022-10-20T12:28:36.294" v="5" actId="22"/>
          <ac:spMkLst>
            <pc:docMk/>
            <pc:sldMk cId="3743451967" sldId="395"/>
            <ac:spMk id="3" creationId="{3E422DEA-CF6B-CE3C-FC60-CBFB817726B0}"/>
          </ac:spMkLst>
        </pc:spChg>
        <pc:spChg chg="add del mod">
          <ac:chgData name="Ann-Kristin Hjelde" userId="97dc7c5f-672a-4b9e-87b7-eed5d0dd5c3c" providerId="ADAL" clId="{3402298F-BE4F-4E76-AB4F-88A5E534D747}" dt="2022-10-20T12:33:43.512" v="10"/>
          <ac:spMkLst>
            <pc:docMk/>
            <pc:sldMk cId="3743451967" sldId="395"/>
            <ac:spMk id="7" creationId="{8E3130FB-919D-2B25-793C-62B2FE27004B}"/>
          </ac:spMkLst>
        </pc:spChg>
        <pc:graphicFrameChg chg="add mod">
          <ac:chgData name="Ann-Kristin Hjelde" userId="97dc7c5f-672a-4b9e-87b7-eed5d0dd5c3c" providerId="ADAL" clId="{3402298F-BE4F-4E76-AB4F-88A5E534D747}" dt="2022-10-20T12:33:43.512" v="10"/>
          <ac:graphicFrameMkLst>
            <pc:docMk/>
            <pc:sldMk cId="3743451967" sldId="395"/>
            <ac:graphicFrameMk id="8" creationId="{C7A6598D-5363-B328-AAA9-3B21D1A4870C}"/>
          </ac:graphicFrameMkLst>
        </pc:graphicFrameChg>
        <pc:picChg chg="add del mod ord">
          <ac:chgData name="Ann-Kristin Hjelde" userId="97dc7c5f-672a-4b9e-87b7-eed5d0dd5c3c" providerId="ADAL" clId="{3402298F-BE4F-4E76-AB4F-88A5E534D747}" dt="2022-10-20T12:32:07.200" v="8" actId="478"/>
          <ac:picMkLst>
            <pc:docMk/>
            <pc:sldMk cId="3743451967" sldId="395"/>
            <ac:picMk id="5" creationId="{63F8C881-CF82-4867-36E6-31FF6806B9B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kenfk-my.sharepoint.com/personal/annkristh_viken_no/Documents/1.2%20Administrasjon/Streik-bortfall%20vg3/Bortfall%20vg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kenfk-my.sharepoint.com/personal/annkristh_viken_no/Documents/1.2%20Administrasjon/Streik-bortfall%20vg3/Bortfall%20vg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'vg3 - streik'!$A$2:$A$15</c:f>
              <c:strCache>
                <c:ptCount val="14"/>
                <c:pt idx="0">
                  <c:v>KJE2</c:v>
                </c:pt>
                <c:pt idx="1">
                  <c:v>FYS2</c:v>
                </c:pt>
                <c:pt idx="2">
                  <c:v>BIO2</c:v>
                </c:pt>
                <c:pt idx="3">
                  <c:v>R2</c:v>
                </c:pt>
                <c:pt idx="4">
                  <c:v>S2</c:v>
                </c:pt>
                <c:pt idx="5">
                  <c:v>PSY2</c:v>
                </c:pt>
                <c:pt idx="6">
                  <c:v>ØKLE</c:v>
                </c:pt>
                <c:pt idx="7">
                  <c:v>ENG2</c:v>
                </c:pt>
                <c:pt idx="8">
                  <c:v>POME</c:v>
                </c:pt>
                <c:pt idx="9">
                  <c:v>FRA3</c:v>
                </c:pt>
                <c:pt idx="10">
                  <c:v>SPA3</c:v>
                </c:pt>
                <c:pt idx="11">
                  <c:v>HIFI</c:v>
                </c:pt>
                <c:pt idx="12">
                  <c:v>SAMØK</c:v>
                </c:pt>
                <c:pt idx="13">
                  <c:v>RET2</c:v>
                </c:pt>
              </c:strCache>
            </c:strRef>
          </c:cat>
          <c:val>
            <c:numRef>
              <c:f>'vg3 - streik'!$H$2:$H$15</c:f>
              <c:numCache>
                <c:formatCode>0%</c:formatCode>
                <c:ptCount val="1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0.66666666666666663</c:v>
                </c:pt>
                <c:pt idx="4">
                  <c:v>0.5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8-41DB-BDA1-6A8842EE5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996447"/>
        <c:axId val="738982303"/>
      </c:barChart>
      <c:catAx>
        <c:axId val="73899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82303"/>
        <c:crosses val="autoZero"/>
        <c:auto val="1"/>
        <c:lblAlgn val="ctr"/>
        <c:lblOffset val="100"/>
        <c:noMultiLvlLbl val="0"/>
      </c:catAx>
      <c:valAx>
        <c:axId val="738982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9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'vg3-klasse og prog omr'!$D$1</c:f>
              <c:strCache>
                <c:ptCount val="1"/>
                <c:pt idx="0">
                  <c:v>PROSENTVIS BORTFALL AV UNDERVISNING FOR rea ELEV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'vg3-klasse og prog omr'!$A$2:$A$8</c:f>
              <c:strCache>
                <c:ptCount val="7"/>
                <c:pt idx="0">
                  <c:v>3STA</c:v>
                </c:pt>
                <c:pt idx="1">
                  <c:v>3STB</c:v>
                </c:pt>
                <c:pt idx="2">
                  <c:v>3STC</c:v>
                </c:pt>
                <c:pt idx="3">
                  <c:v>3STD</c:v>
                </c:pt>
                <c:pt idx="4">
                  <c:v>3STE</c:v>
                </c:pt>
                <c:pt idx="5">
                  <c:v>3STF</c:v>
                </c:pt>
                <c:pt idx="6">
                  <c:v>3STG</c:v>
                </c:pt>
              </c:strCache>
            </c:strRef>
          </c:cat>
          <c:val>
            <c:numRef>
              <c:f>'vg3-klasse og prog omr'!$D$2:$D$8</c:f>
              <c:numCache>
                <c:formatCode>0%</c:formatCode>
                <c:ptCount val="7"/>
                <c:pt idx="0">
                  <c:v>0.40625</c:v>
                </c:pt>
                <c:pt idx="1">
                  <c:v>0.84</c:v>
                </c:pt>
                <c:pt idx="2">
                  <c:v>0.25806451612903225</c:v>
                </c:pt>
                <c:pt idx="3">
                  <c:v>0.36</c:v>
                </c:pt>
                <c:pt idx="4">
                  <c:v>0.4838709677419355</c:v>
                </c:pt>
                <c:pt idx="5">
                  <c:v>6.8965517241379309E-2</c:v>
                </c:pt>
                <c:pt idx="6">
                  <c:v>0.40625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3-4033-B5D0-1D97C17CF839}"/>
            </c:ext>
          </c:extLst>
        </c:ser>
        <c:ser>
          <c:idx val="1"/>
          <c:order val="1"/>
          <c:tx>
            <c:strRef>
              <c:f>'vg3-klasse og prog omr'!$G$1</c:f>
              <c:strCache>
                <c:ptCount val="1"/>
                <c:pt idx="0">
                  <c:v>PROSENTVIS BORTFALL AV UNDERVISNING FOR sam ELEV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'vg3-klasse og prog omr'!$A$2:$A$8</c:f>
              <c:strCache>
                <c:ptCount val="7"/>
                <c:pt idx="0">
                  <c:v>3STA</c:v>
                </c:pt>
                <c:pt idx="1">
                  <c:v>3STB</c:v>
                </c:pt>
                <c:pt idx="2">
                  <c:v>3STC</c:v>
                </c:pt>
                <c:pt idx="3">
                  <c:v>3STD</c:v>
                </c:pt>
                <c:pt idx="4">
                  <c:v>3STE</c:v>
                </c:pt>
                <c:pt idx="5">
                  <c:v>3STF</c:v>
                </c:pt>
                <c:pt idx="6">
                  <c:v>3STG</c:v>
                </c:pt>
              </c:strCache>
            </c:strRef>
          </c:cat>
          <c:val>
            <c:numRef>
              <c:f>'vg3-klasse og prog omr'!$G$2:$G$8</c:f>
              <c:numCache>
                <c:formatCode>0%</c:formatCode>
                <c:ptCount val="7"/>
                <c:pt idx="0">
                  <c:v>0.71875</c:v>
                </c:pt>
                <c:pt idx="1">
                  <c:v>0.87096774193548387</c:v>
                </c:pt>
                <c:pt idx="2">
                  <c:v>0.70967741935483875</c:v>
                </c:pt>
                <c:pt idx="3">
                  <c:v>0.54838709677419351</c:v>
                </c:pt>
                <c:pt idx="4">
                  <c:v>0.7142857142857143</c:v>
                </c:pt>
                <c:pt idx="5">
                  <c:v>0.6</c:v>
                </c:pt>
                <c:pt idx="6">
                  <c:v>0.68965517241379315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3-4033-B5D0-1D97C17CF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835343"/>
        <c:axId val="1745834511"/>
      </c:barChart>
      <c:catAx>
        <c:axId val="174583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34511"/>
        <c:crosses val="autoZero"/>
        <c:auto val="1"/>
        <c:lblAlgn val="ctr"/>
        <c:lblOffset val="100"/>
        <c:noMultiLvlLbl val="0"/>
      </c:catAx>
      <c:valAx>
        <c:axId val="174583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3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'vg3'!$C$19:$C$25</c:f>
              <c:strCache>
                <c:ptCount val="7"/>
                <c:pt idx="0">
                  <c:v>Norsk</c:v>
                </c:pt>
                <c:pt idx="1">
                  <c:v>Historie</c:v>
                </c:pt>
                <c:pt idx="2">
                  <c:v>Religion</c:v>
                </c:pt>
                <c:pt idx="3">
                  <c:v>Fysikk</c:v>
                </c:pt>
                <c:pt idx="4">
                  <c:v>Matematikk</c:v>
                </c:pt>
                <c:pt idx="5">
                  <c:v>Kjemi</c:v>
                </c:pt>
                <c:pt idx="6">
                  <c:v>Psykologi</c:v>
                </c:pt>
              </c:strCache>
            </c:strRef>
          </c:cat>
          <c:val>
            <c:numRef>
              <c:f>'vg3'!$D$19:$D$25</c:f>
              <c:numCache>
                <c:formatCode>General</c:formatCode>
                <c:ptCount val="7"/>
                <c:pt idx="0">
                  <c:v>28</c:v>
                </c:pt>
                <c:pt idx="1">
                  <c:v>29</c:v>
                </c:pt>
                <c:pt idx="2">
                  <c:v>35</c:v>
                </c:pt>
                <c:pt idx="3">
                  <c:v>33</c:v>
                </c:pt>
                <c:pt idx="4">
                  <c:v>87</c:v>
                </c:pt>
                <c:pt idx="5">
                  <c:v>28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6-40D6-A0ED-B8E912584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92608"/>
        <c:axId val="90896768"/>
      </c:barChart>
      <c:catAx>
        <c:axId val="908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6768"/>
        <c:crosses val="autoZero"/>
        <c:auto val="1"/>
        <c:lblAlgn val="ctr"/>
        <c:lblOffset val="100"/>
        <c:noMultiLvlLbl val="0"/>
      </c:catAx>
      <c:valAx>
        <c:axId val="908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7546488345176E-2"/>
          <c:y val="4.1281292973914335E-2"/>
          <c:w val="0.7765490218649409"/>
          <c:h val="0.88938149420466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10. trinn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Tilbudt</c:v>
                </c:pt>
                <c:pt idx="1">
                  <c:v>Brukt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0.27938931297709924</c:v>
                </c:pt>
                <c:pt idx="1">
                  <c:v>8.0956052428681577E-2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0-4C8F-9A0D-CD3BD8218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Vg.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Tilbudt</c:v>
                </c:pt>
                <c:pt idx="1">
                  <c:v>Brukt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0.52021089630931461</c:v>
                </c:pt>
                <c:pt idx="1">
                  <c:v>0.22458001768346594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0-4C8F-9A0D-CD3BD8218A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Vg.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Tilbudt</c:v>
                </c:pt>
                <c:pt idx="1">
                  <c:v>Brukt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0.48003802281368824</c:v>
                </c:pt>
                <c:pt idx="1">
                  <c:v>0.21925643469971401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0-4C8F-9A0D-CD3BD8218A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Vg. 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Tilbudt</c:v>
                </c:pt>
                <c:pt idx="1">
                  <c:v>Brukt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0.59819639278557113</c:v>
                </c:pt>
                <c:pt idx="1">
                  <c:v>0.31262729124236249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D-45B7-81FC-560E14C61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10624"/>
        <c:axId val="196812160"/>
      </c:barChart>
      <c:catAx>
        <c:axId val="1968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2160"/>
        <c:crosses val="autoZero"/>
        <c:auto val="1"/>
        <c:lblAlgn val="ctr"/>
        <c:lblOffset val="100"/>
        <c:noMultiLvlLbl val="0"/>
      </c:catAx>
      <c:valAx>
        <c:axId val="1968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584749237398706"/>
          <c:y val="9.9752257872688363E-2"/>
          <c:w val="0.11105125229167899"/>
          <c:h val="0.3327166981812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Ungdomsskolen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Jeg lytter mer til foreldrene mine enn jevnaldrende i synet på bruk av rusmidler</c:v>
                </c:pt>
                <c:pt idx="1">
                  <c:v>Foreldre er viktige forbilder for barna sine, også når det gjelder alkoholbruk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0.64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9-41D8-B344-29220A969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125888"/>
        <c:axId val="1952123392"/>
      </c:barChart>
      <c:catAx>
        <c:axId val="195212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123392"/>
        <c:crosses val="autoZero"/>
        <c:auto val="1"/>
        <c:lblAlgn val="ctr"/>
        <c:lblOffset val="100"/>
        <c:noMultiLvlLbl val="0"/>
      </c:catAx>
      <c:valAx>
        <c:axId val="195212339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1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05402-5E7D-498F-A01B-738D39F0547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3C418B0-B92D-4E9A-A104-8D7A55081D55}">
      <dgm:prSet/>
      <dgm:spPr/>
      <dgm:t>
        <a:bodyPr/>
        <a:lstStyle/>
        <a:p>
          <a:r>
            <a:rPr lang="nb-NO"/>
            <a:t>Balanse mellom å gi selvstendighet og passe på</a:t>
          </a:r>
          <a:endParaRPr lang="en-US"/>
        </a:p>
      </dgm:t>
    </dgm:pt>
    <dgm:pt modelId="{E1AB932D-A782-44FC-BC53-E5716A8F1596}" type="parTrans" cxnId="{5ECDC8E0-BC18-4B43-A3E9-0509550F2A71}">
      <dgm:prSet/>
      <dgm:spPr/>
      <dgm:t>
        <a:bodyPr/>
        <a:lstStyle/>
        <a:p>
          <a:endParaRPr lang="en-US"/>
        </a:p>
      </dgm:t>
    </dgm:pt>
    <dgm:pt modelId="{C97AFD72-BC51-4DBC-9397-2E5311431149}" type="sibTrans" cxnId="{5ECDC8E0-BC18-4B43-A3E9-0509550F2A71}">
      <dgm:prSet/>
      <dgm:spPr/>
      <dgm:t>
        <a:bodyPr/>
        <a:lstStyle/>
        <a:p>
          <a:endParaRPr lang="en-US"/>
        </a:p>
      </dgm:t>
    </dgm:pt>
    <dgm:pt modelId="{C8C3EF2C-76A0-45A0-9408-48FF84DA8B49}">
      <dgm:prSet/>
      <dgm:spPr/>
      <dgm:t>
        <a:bodyPr/>
        <a:lstStyle/>
        <a:p>
          <a:r>
            <a:rPr lang="en-US"/>
            <a:t>Hvilke bekymringer har man som foreldre?</a:t>
          </a:r>
        </a:p>
      </dgm:t>
    </dgm:pt>
    <dgm:pt modelId="{575E098C-DBEB-4B50-A89B-157F175D58E7}" type="parTrans" cxnId="{1875DDD9-8513-4FF9-B518-E0A61F86168E}">
      <dgm:prSet/>
      <dgm:spPr/>
      <dgm:t>
        <a:bodyPr/>
        <a:lstStyle/>
        <a:p>
          <a:endParaRPr lang="en-US"/>
        </a:p>
      </dgm:t>
    </dgm:pt>
    <dgm:pt modelId="{B4C0A483-A5E2-460B-A0F4-EECF2DCB4647}" type="sibTrans" cxnId="{1875DDD9-8513-4FF9-B518-E0A61F86168E}">
      <dgm:prSet/>
      <dgm:spPr/>
      <dgm:t>
        <a:bodyPr/>
        <a:lstStyle/>
        <a:p>
          <a:endParaRPr lang="en-US"/>
        </a:p>
      </dgm:t>
    </dgm:pt>
    <dgm:pt modelId="{3106646B-18FC-46CA-BC20-D36390199521}">
      <dgm:prSet/>
      <dgm:spPr/>
      <dgm:t>
        <a:bodyPr/>
        <a:lstStyle/>
        <a:p>
          <a:r>
            <a:rPr lang="en-US"/>
            <a:t>Unngå foredrag eller forhør</a:t>
          </a:r>
        </a:p>
      </dgm:t>
    </dgm:pt>
    <dgm:pt modelId="{D73D3502-EF61-434E-A0C7-4A07A46F22F1}" type="parTrans" cxnId="{78E1612C-63A3-4D7E-8C44-05AD79DC29FB}">
      <dgm:prSet/>
      <dgm:spPr/>
      <dgm:t>
        <a:bodyPr/>
        <a:lstStyle/>
        <a:p>
          <a:endParaRPr lang="en-US"/>
        </a:p>
      </dgm:t>
    </dgm:pt>
    <dgm:pt modelId="{BCC08349-312E-463B-8F1E-2DBFAE359C34}" type="sibTrans" cxnId="{78E1612C-63A3-4D7E-8C44-05AD79DC29FB}">
      <dgm:prSet/>
      <dgm:spPr/>
      <dgm:t>
        <a:bodyPr/>
        <a:lstStyle/>
        <a:p>
          <a:endParaRPr lang="en-US"/>
        </a:p>
      </dgm:t>
    </dgm:pt>
    <dgm:pt modelId="{387A970E-B9EE-4591-8090-6C67CCB97B59}">
      <dgm:prSet/>
      <dgm:spPr/>
      <dgm:t>
        <a:bodyPr/>
        <a:lstStyle/>
        <a:p>
          <a:r>
            <a:rPr lang="en-US"/>
            <a:t>Være interessert</a:t>
          </a:r>
        </a:p>
      </dgm:t>
    </dgm:pt>
    <dgm:pt modelId="{21E9D5E1-6562-4FF9-93B4-3E2E3FCA09F0}" type="parTrans" cxnId="{E64FF51F-A73D-4217-9D34-326D42D4D8C3}">
      <dgm:prSet/>
      <dgm:spPr/>
      <dgm:t>
        <a:bodyPr/>
        <a:lstStyle/>
        <a:p>
          <a:endParaRPr lang="en-US"/>
        </a:p>
      </dgm:t>
    </dgm:pt>
    <dgm:pt modelId="{8D3F02D9-FDAD-404F-B14A-C39FAA908CC7}" type="sibTrans" cxnId="{E64FF51F-A73D-4217-9D34-326D42D4D8C3}">
      <dgm:prSet/>
      <dgm:spPr/>
      <dgm:t>
        <a:bodyPr/>
        <a:lstStyle/>
        <a:p>
          <a:endParaRPr lang="en-US"/>
        </a:p>
      </dgm:t>
    </dgm:pt>
    <dgm:pt modelId="{2A45F494-90E4-4292-8F33-7D2057F99C59}">
      <dgm:prSet/>
      <dgm:spPr/>
      <dgm:t>
        <a:bodyPr/>
        <a:lstStyle/>
        <a:p>
          <a:r>
            <a:rPr lang="en-US"/>
            <a:t>Lettere å ha grenser om de er avtalt på forhånd</a:t>
          </a:r>
        </a:p>
      </dgm:t>
    </dgm:pt>
    <dgm:pt modelId="{C5213CD3-34DB-4EF8-AE3E-37D6E9ACCEFF}" type="parTrans" cxnId="{7A2545AA-CD30-4E9D-A3CB-3C9567E60A45}">
      <dgm:prSet/>
      <dgm:spPr/>
      <dgm:t>
        <a:bodyPr/>
        <a:lstStyle/>
        <a:p>
          <a:endParaRPr lang="en-US"/>
        </a:p>
      </dgm:t>
    </dgm:pt>
    <dgm:pt modelId="{D0F95A14-7506-4493-86C6-8EF33D530A4B}" type="sibTrans" cxnId="{7A2545AA-CD30-4E9D-A3CB-3C9567E60A45}">
      <dgm:prSet/>
      <dgm:spPr/>
      <dgm:t>
        <a:bodyPr/>
        <a:lstStyle/>
        <a:p>
          <a:endParaRPr lang="en-US"/>
        </a:p>
      </dgm:t>
    </dgm:pt>
    <dgm:pt modelId="{96E0D8C3-5EBE-4588-8A9E-CC5F0BB3EA09}" type="pres">
      <dgm:prSet presAssocID="{1A805402-5E7D-498F-A01B-738D39F0547D}" presName="vert0" presStyleCnt="0">
        <dgm:presLayoutVars>
          <dgm:dir/>
          <dgm:animOne val="branch"/>
          <dgm:animLvl val="lvl"/>
        </dgm:presLayoutVars>
      </dgm:prSet>
      <dgm:spPr/>
    </dgm:pt>
    <dgm:pt modelId="{B64305DF-B966-42D7-AC3C-5C17028BA73E}" type="pres">
      <dgm:prSet presAssocID="{03C418B0-B92D-4E9A-A104-8D7A55081D55}" presName="thickLine" presStyleLbl="alignNode1" presStyleIdx="0" presStyleCnt="5"/>
      <dgm:spPr/>
    </dgm:pt>
    <dgm:pt modelId="{8CA7FEC5-9D8B-4C6C-A14D-9DDD8BA022E7}" type="pres">
      <dgm:prSet presAssocID="{03C418B0-B92D-4E9A-A104-8D7A55081D55}" presName="horz1" presStyleCnt="0"/>
      <dgm:spPr/>
    </dgm:pt>
    <dgm:pt modelId="{C041A899-9478-4769-B0D5-78AAF69E9FF2}" type="pres">
      <dgm:prSet presAssocID="{03C418B0-B92D-4E9A-A104-8D7A55081D55}" presName="tx1" presStyleLbl="revTx" presStyleIdx="0" presStyleCnt="5"/>
      <dgm:spPr/>
    </dgm:pt>
    <dgm:pt modelId="{6D694272-3FE2-4F8A-9B82-6E5CFF5FBDAC}" type="pres">
      <dgm:prSet presAssocID="{03C418B0-B92D-4E9A-A104-8D7A55081D55}" presName="vert1" presStyleCnt="0"/>
      <dgm:spPr/>
    </dgm:pt>
    <dgm:pt modelId="{EE2F4ADE-4139-4D34-A074-7B7AE44B5A12}" type="pres">
      <dgm:prSet presAssocID="{C8C3EF2C-76A0-45A0-9408-48FF84DA8B49}" presName="thickLine" presStyleLbl="alignNode1" presStyleIdx="1" presStyleCnt="5"/>
      <dgm:spPr/>
    </dgm:pt>
    <dgm:pt modelId="{2C1E7288-CB7F-41F7-8959-10134BE69294}" type="pres">
      <dgm:prSet presAssocID="{C8C3EF2C-76A0-45A0-9408-48FF84DA8B49}" presName="horz1" presStyleCnt="0"/>
      <dgm:spPr/>
    </dgm:pt>
    <dgm:pt modelId="{163D5C6C-F352-41F0-9CF2-29B7F542F310}" type="pres">
      <dgm:prSet presAssocID="{C8C3EF2C-76A0-45A0-9408-48FF84DA8B49}" presName="tx1" presStyleLbl="revTx" presStyleIdx="1" presStyleCnt="5"/>
      <dgm:spPr/>
    </dgm:pt>
    <dgm:pt modelId="{8DE91355-1557-49BD-B786-DBA3E7DAA4A3}" type="pres">
      <dgm:prSet presAssocID="{C8C3EF2C-76A0-45A0-9408-48FF84DA8B49}" presName="vert1" presStyleCnt="0"/>
      <dgm:spPr/>
    </dgm:pt>
    <dgm:pt modelId="{3EE290C5-3D5E-488D-85D6-48C77EA848EF}" type="pres">
      <dgm:prSet presAssocID="{3106646B-18FC-46CA-BC20-D36390199521}" presName="thickLine" presStyleLbl="alignNode1" presStyleIdx="2" presStyleCnt="5"/>
      <dgm:spPr/>
    </dgm:pt>
    <dgm:pt modelId="{36C37400-6931-4EFD-B687-8C8E3CDB0A4C}" type="pres">
      <dgm:prSet presAssocID="{3106646B-18FC-46CA-BC20-D36390199521}" presName="horz1" presStyleCnt="0"/>
      <dgm:spPr/>
    </dgm:pt>
    <dgm:pt modelId="{9E8DC41C-742F-4B33-B727-667D69594688}" type="pres">
      <dgm:prSet presAssocID="{3106646B-18FC-46CA-BC20-D36390199521}" presName="tx1" presStyleLbl="revTx" presStyleIdx="2" presStyleCnt="5"/>
      <dgm:spPr/>
    </dgm:pt>
    <dgm:pt modelId="{C801AF3A-AD0D-4BAC-8473-E1E4EB009084}" type="pres">
      <dgm:prSet presAssocID="{3106646B-18FC-46CA-BC20-D36390199521}" presName="vert1" presStyleCnt="0"/>
      <dgm:spPr/>
    </dgm:pt>
    <dgm:pt modelId="{3E832E4E-DF60-4AEA-A697-02B143F34BBF}" type="pres">
      <dgm:prSet presAssocID="{387A970E-B9EE-4591-8090-6C67CCB97B59}" presName="thickLine" presStyleLbl="alignNode1" presStyleIdx="3" presStyleCnt="5"/>
      <dgm:spPr/>
    </dgm:pt>
    <dgm:pt modelId="{78AF02F8-762D-4D1E-AB2D-C088D928FEC0}" type="pres">
      <dgm:prSet presAssocID="{387A970E-B9EE-4591-8090-6C67CCB97B59}" presName="horz1" presStyleCnt="0"/>
      <dgm:spPr/>
    </dgm:pt>
    <dgm:pt modelId="{D1961AAD-A2BF-4CFC-B84A-EFC6084CE6D3}" type="pres">
      <dgm:prSet presAssocID="{387A970E-B9EE-4591-8090-6C67CCB97B59}" presName="tx1" presStyleLbl="revTx" presStyleIdx="3" presStyleCnt="5"/>
      <dgm:spPr/>
    </dgm:pt>
    <dgm:pt modelId="{10788B5B-FAF6-473C-89B8-617F564D61C4}" type="pres">
      <dgm:prSet presAssocID="{387A970E-B9EE-4591-8090-6C67CCB97B59}" presName="vert1" presStyleCnt="0"/>
      <dgm:spPr/>
    </dgm:pt>
    <dgm:pt modelId="{0699D46F-DFFE-4248-8A9A-1F0AB8D828E9}" type="pres">
      <dgm:prSet presAssocID="{2A45F494-90E4-4292-8F33-7D2057F99C59}" presName="thickLine" presStyleLbl="alignNode1" presStyleIdx="4" presStyleCnt="5"/>
      <dgm:spPr/>
    </dgm:pt>
    <dgm:pt modelId="{D1FDEAA2-2F74-4655-AEF8-A0D3E849434B}" type="pres">
      <dgm:prSet presAssocID="{2A45F494-90E4-4292-8F33-7D2057F99C59}" presName="horz1" presStyleCnt="0"/>
      <dgm:spPr/>
    </dgm:pt>
    <dgm:pt modelId="{72F2FF11-468F-4587-877A-753B4E81FC13}" type="pres">
      <dgm:prSet presAssocID="{2A45F494-90E4-4292-8F33-7D2057F99C59}" presName="tx1" presStyleLbl="revTx" presStyleIdx="4" presStyleCnt="5"/>
      <dgm:spPr/>
    </dgm:pt>
    <dgm:pt modelId="{291AAFB5-F9A0-4627-86A0-63A6C9F02E79}" type="pres">
      <dgm:prSet presAssocID="{2A45F494-90E4-4292-8F33-7D2057F99C59}" presName="vert1" presStyleCnt="0"/>
      <dgm:spPr/>
    </dgm:pt>
  </dgm:ptLst>
  <dgm:cxnLst>
    <dgm:cxn modelId="{9F01FC01-BF47-4E0D-A179-3E06B77AA305}" type="presOf" srcId="{2A45F494-90E4-4292-8F33-7D2057F99C59}" destId="{72F2FF11-468F-4587-877A-753B4E81FC13}" srcOrd="0" destOrd="0" presId="urn:microsoft.com/office/officeart/2008/layout/LinedList"/>
    <dgm:cxn modelId="{9CBAD713-CE41-4856-BA97-8E223A24C9A0}" type="presOf" srcId="{3106646B-18FC-46CA-BC20-D36390199521}" destId="{9E8DC41C-742F-4B33-B727-667D69594688}" srcOrd="0" destOrd="0" presId="urn:microsoft.com/office/officeart/2008/layout/LinedList"/>
    <dgm:cxn modelId="{573F2319-6BDF-40B2-81EB-16ABE676461D}" type="presOf" srcId="{C8C3EF2C-76A0-45A0-9408-48FF84DA8B49}" destId="{163D5C6C-F352-41F0-9CF2-29B7F542F310}" srcOrd="0" destOrd="0" presId="urn:microsoft.com/office/officeart/2008/layout/LinedList"/>
    <dgm:cxn modelId="{E64FF51F-A73D-4217-9D34-326D42D4D8C3}" srcId="{1A805402-5E7D-498F-A01B-738D39F0547D}" destId="{387A970E-B9EE-4591-8090-6C67CCB97B59}" srcOrd="3" destOrd="0" parTransId="{21E9D5E1-6562-4FF9-93B4-3E2E3FCA09F0}" sibTransId="{8D3F02D9-FDAD-404F-B14A-C39FAA908CC7}"/>
    <dgm:cxn modelId="{19E31E28-933F-4FB9-8CB0-09A1BDC6F741}" type="presOf" srcId="{03C418B0-B92D-4E9A-A104-8D7A55081D55}" destId="{C041A899-9478-4769-B0D5-78AAF69E9FF2}" srcOrd="0" destOrd="0" presId="urn:microsoft.com/office/officeart/2008/layout/LinedList"/>
    <dgm:cxn modelId="{78E1612C-63A3-4D7E-8C44-05AD79DC29FB}" srcId="{1A805402-5E7D-498F-A01B-738D39F0547D}" destId="{3106646B-18FC-46CA-BC20-D36390199521}" srcOrd="2" destOrd="0" parTransId="{D73D3502-EF61-434E-A0C7-4A07A46F22F1}" sibTransId="{BCC08349-312E-463B-8F1E-2DBFAE359C34}"/>
    <dgm:cxn modelId="{16202A61-B5EB-4B90-BFA9-0E0E4EF37774}" type="presOf" srcId="{1A805402-5E7D-498F-A01B-738D39F0547D}" destId="{96E0D8C3-5EBE-4588-8A9E-CC5F0BB3EA09}" srcOrd="0" destOrd="0" presId="urn:microsoft.com/office/officeart/2008/layout/LinedList"/>
    <dgm:cxn modelId="{ED0E7681-4E96-46FF-8108-7CF17EEFE2DD}" type="presOf" srcId="{387A970E-B9EE-4591-8090-6C67CCB97B59}" destId="{D1961AAD-A2BF-4CFC-B84A-EFC6084CE6D3}" srcOrd="0" destOrd="0" presId="urn:microsoft.com/office/officeart/2008/layout/LinedList"/>
    <dgm:cxn modelId="{7A2545AA-CD30-4E9D-A3CB-3C9567E60A45}" srcId="{1A805402-5E7D-498F-A01B-738D39F0547D}" destId="{2A45F494-90E4-4292-8F33-7D2057F99C59}" srcOrd="4" destOrd="0" parTransId="{C5213CD3-34DB-4EF8-AE3E-37D6E9ACCEFF}" sibTransId="{D0F95A14-7506-4493-86C6-8EF33D530A4B}"/>
    <dgm:cxn modelId="{1875DDD9-8513-4FF9-B518-E0A61F86168E}" srcId="{1A805402-5E7D-498F-A01B-738D39F0547D}" destId="{C8C3EF2C-76A0-45A0-9408-48FF84DA8B49}" srcOrd="1" destOrd="0" parTransId="{575E098C-DBEB-4B50-A89B-157F175D58E7}" sibTransId="{B4C0A483-A5E2-460B-A0F4-EECF2DCB4647}"/>
    <dgm:cxn modelId="{5ECDC8E0-BC18-4B43-A3E9-0509550F2A71}" srcId="{1A805402-5E7D-498F-A01B-738D39F0547D}" destId="{03C418B0-B92D-4E9A-A104-8D7A55081D55}" srcOrd="0" destOrd="0" parTransId="{E1AB932D-A782-44FC-BC53-E5716A8F1596}" sibTransId="{C97AFD72-BC51-4DBC-9397-2E5311431149}"/>
    <dgm:cxn modelId="{2F609784-4029-4BED-9784-79F39A13F17C}" type="presParOf" srcId="{96E0D8C3-5EBE-4588-8A9E-CC5F0BB3EA09}" destId="{B64305DF-B966-42D7-AC3C-5C17028BA73E}" srcOrd="0" destOrd="0" presId="urn:microsoft.com/office/officeart/2008/layout/LinedList"/>
    <dgm:cxn modelId="{FB1C6BD5-764F-482C-B1BB-E257DB54E6E7}" type="presParOf" srcId="{96E0D8C3-5EBE-4588-8A9E-CC5F0BB3EA09}" destId="{8CA7FEC5-9D8B-4C6C-A14D-9DDD8BA022E7}" srcOrd="1" destOrd="0" presId="urn:microsoft.com/office/officeart/2008/layout/LinedList"/>
    <dgm:cxn modelId="{1C1610DD-A229-4A5F-BF81-472BAD96D8EF}" type="presParOf" srcId="{8CA7FEC5-9D8B-4C6C-A14D-9DDD8BA022E7}" destId="{C041A899-9478-4769-B0D5-78AAF69E9FF2}" srcOrd="0" destOrd="0" presId="urn:microsoft.com/office/officeart/2008/layout/LinedList"/>
    <dgm:cxn modelId="{34C7E469-8525-4E20-AD01-3FC32661F41D}" type="presParOf" srcId="{8CA7FEC5-9D8B-4C6C-A14D-9DDD8BA022E7}" destId="{6D694272-3FE2-4F8A-9B82-6E5CFF5FBDAC}" srcOrd="1" destOrd="0" presId="urn:microsoft.com/office/officeart/2008/layout/LinedList"/>
    <dgm:cxn modelId="{9FD5AFAC-E001-40E4-990B-6F5E52EA9278}" type="presParOf" srcId="{96E0D8C3-5EBE-4588-8A9E-CC5F0BB3EA09}" destId="{EE2F4ADE-4139-4D34-A074-7B7AE44B5A12}" srcOrd="2" destOrd="0" presId="urn:microsoft.com/office/officeart/2008/layout/LinedList"/>
    <dgm:cxn modelId="{D066EF12-74AA-467D-967D-6E69B55A2C93}" type="presParOf" srcId="{96E0D8C3-5EBE-4588-8A9E-CC5F0BB3EA09}" destId="{2C1E7288-CB7F-41F7-8959-10134BE69294}" srcOrd="3" destOrd="0" presId="urn:microsoft.com/office/officeart/2008/layout/LinedList"/>
    <dgm:cxn modelId="{4C3F377D-3399-4F53-982D-6B67CBFD77A7}" type="presParOf" srcId="{2C1E7288-CB7F-41F7-8959-10134BE69294}" destId="{163D5C6C-F352-41F0-9CF2-29B7F542F310}" srcOrd="0" destOrd="0" presId="urn:microsoft.com/office/officeart/2008/layout/LinedList"/>
    <dgm:cxn modelId="{464C51B4-ED8E-4CA5-B5FB-2C52FC7CD7CC}" type="presParOf" srcId="{2C1E7288-CB7F-41F7-8959-10134BE69294}" destId="{8DE91355-1557-49BD-B786-DBA3E7DAA4A3}" srcOrd="1" destOrd="0" presId="urn:microsoft.com/office/officeart/2008/layout/LinedList"/>
    <dgm:cxn modelId="{BC9B884B-8941-4D66-B835-20357F8C9C22}" type="presParOf" srcId="{96E0D8C3-5EBE-4588-8A9E-CC5F0BB3EA09}" destId="{3EE290C5-3D5E-488D-85D6-48C77EA848EF}" srcOrd="4" destOrd="0" presId="urn:microsoft.com/office/officeart/2008/layout/LinedList"/>
    <dgm:cxn modelId="{4C1BA009-A590-4CB0-824B-17E88E350CA9}" type="presParOf" srcId="{96E0D8C3-5EBE-4588-8A9E-CC5F0BB3EA09}" destId="{36C37400-6931-4EFD-B687-8C8E3CDB0A4C}" srcOrd="5" destOrd="0" presId="urn:microsoft.com/office/officeart/2008/layout/LinedList"/>
    <dgm:cxn modelId="{0734036E-BE40-46C2-A485-F7F44A228771}" type="presParOf" srcId="{36C37400-6931-4EFD-B687-8C8E3CDB0A4C}" destId="{9E8DC41C-742F-4B33-B727-667D69594688}" srcOrd="0" destOrd="0" presId="urn:microsoft.com/office/officeart/2008/layout/LinedList"/>
    <dgm:cxn modelId="{EFF98E33-7E0B-4776-9F19-BC5B5D45EACD}" type="presParOf" srcId="{36C37400-6931-4EFD-B687-8C8E3CDB0A4C}" destId="{C801AF3A-AD0D-4BAC-8473-E1E4EB009084}" srcOrd="1" destOrd="0" presId="urn:microsoft.com/office/officeart/2008/layout/LinedList"/>
    <dgm:cxn modelId="{E4F2BBEC-0DA0-4968-93E6-BAF5D5C51AFD}" type="presParOf" srcId="{96E0D8C3-5EBE-4588-8A9E-CC5F0BB3EA09}" destId="{3E832E4E-DF60-4AEA-A697-02B143F34BBF}" srcOrd="6" destOrd="0" presId="urn:microsoft.com/office/officeart/2008/layout/LinedList"/>
    <dgm:cxn modelId="{D77FD1F2-FCF2-4F4C-80CA-15370D6DE7C0}" type="presParOf" srcId="{96E0D8C3-5EBE-4588-8A9E-CC5F0BB3EA09}" destId="{78AF02F8-762D-4D1E-AB2D-C088D928FEC0}" srcOrd="7" destOrd="0" presId="urn:microsoft.com/office/officeart/2008/layout/LinedList"/>
    <dgm:cxn modelId="{5C1181E5-2368-44A3-A355-7B4DFC913BA4}" type="presParOf" srcId="{78AF02F8-762D-4D1E-AB2D-C088D928FEC0}" destId="{D1961AAD-A2BF-4CFC-B84A-EFC6084CE6D3}" srcOrd="0" destOrd="0" presId="urn:microsoft.com/office/officeart/2008/layout/LinedList"/>
    <dgm:cxn modelId="{42CE91C0-9E4C-4E75-8328-4438BEFF8C43}" type="presParOf" srcId="{78AF02F8-762D-4D1E-AB2D-C088D928FEC0}" destId="{10788B5B-FAF6-473C-89B8-617F564D61C4}" srcOrd="1" destOrd="0" presId="urn:microsoft.com/office/officeart/2008/layout/LinedList"/>
    <dgm:cxn modelId="{8CBCA8A9-3C59-44A4-BE18-684686C2F80B}" type="presParOf" srcId="{96E0D8C3-5EBE-4588-8A9E-CC5F0BB3EA09}" destId="{0699D46F-DFFE-4248-8A9A-1F0AB8D828E9}" srcOrd="8" destOrd="0" presId="urn:microsoft.com/office/officeart/2008/layout/LinedList"/>
    <dgm:cxn modelId="{F92F896A-F2EC-4F40-BBD3-2F5334D342C3}" type="presParOf" srcId="{96E0D8C3-5EBE-4588-8A9E-CC5F0BB3EA09}" destId="{D1FDEAA2-2F74-4655-AEF8-A0D3E849434B}" srcOrd="9" destOrd="0" presId="urn:microsoft.com/office/officeart/2008/layout/LinedList"/>
    <dgm:cxn modelId="{AD6E3D78-DDF2-4A9C-8F4D-5CC0B82AAD27}" type="presParOf" srcId="{D1FDEAA2-2F74-4655-AEF8-A0D3E849434B}" destId="{72F2FF11-468F-4587-877A-753B4E81FC13}" srcOrd="0" destOrd="0" presId="urn:microsoft.com/office/officeart/2008/layout/LinedList"/>
    <dgm:cxn modelId="{1F1707D4-C2A6-40B8-ACF4-CBE8813480F0}" type="presParOf" srcId="{D1FDEAA2-2F74-4655-AEF8-A0D3E849434B}" destId="{291AAFB5-F9A0-4627-86A0-63A6C9F02E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305DF-B966-42D7-AC3C-5C17028BA73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1A899-9478-4769-B0D5-78AAF69E9FF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Balanse mellom å gi selvstendighet og passe på</a:t>
          </a:r>
          <a:endParaRPr lang="en-US" sz="3100" kern="1200"/>
        </a:p>
      </dsp:txBody>
      <dsp:txXfrm>
        <a:off x="0" y="675"/>
        <a:ext cx="6900512" cy="1106957"/>
      </dsp:txXfrm>
    </dsp:sp>
    <dsp:sp modelId="{EE2F4ADE-4139-4D34-A074-7B7AE44B5A1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D5C6C-F352-41F0-9CF2-29B7F542F31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Hvilke bekymringer har man som foreldre?</a:t>
          </a:r>
        </a:p>
      </dsp:txBody>
      <dsp:txXfrm>
        <a:off x="0" y="1107633"/>
        <a:ext cx="6900512" cy="1106957"/>
      </dsp:txXfrm>
    </dsp:sp>
    <dsp:sp modelId="{3EE290C5-3D5E-488D-85D6-48C77EA848E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DC41C-742F-4B33-B727-667D6959468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Unngå foredrag eller forhør</a:t>
          </a:r>
        </a:p>
      </dsp:txBody>
      <dsp:txXfrm>
        <a:off x="0" y="2214591"/>
        <a:ext cx="6900512" cy="1106957"/>
      </dsp:txXfrm>
    </dsp:sp>
    <dsp:sp modelId="{3E832E4E-DF60-4AEA-A697-02B143F34BB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61AAD-A2BF-4CFC-B84A-EFC6084CE6D3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Være interessert</a:t>
          </a:r>
        </a:p>
      </dsp:txBody>
      <dsp:txXfrm>
        <a:off x="0" y="3321549"/>
        <a:ext cx="6900512" cy="1106957"/>
      </dsp:txXfrm>
    </dsp:sp>
    <dsp:sp modelId="{0699D46F-DFFE-4248-8A9A-1F0AB8D828E9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FF11-468F-4587-877A-753B4E81FC1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Lettere å ha grenser om de er avtalt på forhånd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0.02178</cdr:x>
      <cdr:y>0.25998</cdr:y>
    </cdr:from>
    <cdr:to>
      <cdr:x>0.46917</cdr:x>
      <cdr:y>0.36703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71801" y="1224136"/>
          <a:ext cx="35283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normAutofit/>
        </a:bodyPr>
        <a:lstStyle xmlns:a="http://schemas.openxmlformats.org/drawingml/2006/main"/>
        <a:p xmlns:a="http://schemas.openxmlformats.org/drawingml/2006/main">
          <a:endParaRPr lang="nb-NO" sz="16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12:18:49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13864 8202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12:18:49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13414 8176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12:18:49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13381 8078 16383 0 0,'-8'0'0'0'0,"-10"-8"0"0"0,-2-3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12:18:49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13229 8017 16383 0 0,'8'0'0'0'0,"2"0"0"0"0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4578-1C5F-4BAE-B737-D02D2E38D67F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2FD94-2AEA-418D-A6D7-7D6EEE409E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8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Mange startet allerede forberedelse til russetida i 10. klasse, og fortsetter forberedelser og markeringer gjennom hele det videregående skoleløpet. </a:t>
            </a:r>
            <a:r>
              <a:rPr lang="nb-NO" dirty="0"/>
              <a:t>Det er lett å forstå</a:t>
            </a:r>
            <a:r>
              <a:rPr lang="nb-NO" baseline="0" dirty="0"/>
              <a:t> at ungdom ønsker seg en minnerik avslutning på 12-13 års skolegang, men mens noen gleder seg og har store forventninger til russefeiring, opplever andre at de ikke kan eller ønsker å gjennomføre den i tråd med de normer og forventninger som stilles. </a:t>
            </a:r>
          </a:p>
          <a:p>
            <a:endParaRPr lang="nb-NO" baseline="0" dirty="0"/>
          </a:p>
          <a:p>
            <a:r>
              <a:rPr lang="nb-NO" baseline="0" dirty="0"/>
              <a:t>For mange innebærer russefeiringen negative konsekvenser for skolearbeid og eksamensresultater. Flere velger å prioritere russefeiring framfor skolearbeid, og mangel på søvn og konsentrasjon påvirker evnen til å forberede og gjennomføre viktige prøver og eksamener.  For noen innebærer dette at de ikke får vitnemål fra videregående opplæring.</a:t>
            </a:r>
          </a:p>
          <a:p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Russetid inneholder ulike konsepter. Deltakelse i noen av disse innebærer store økonomiske kostnader, slik som deltakelse på russebuss eller russebil (kjøretøy, leie av sjåfør, musikkanlegg, russelåter, klær, effekter m.m.) . I tillegg kommer kommersielle aktører tidlig på banen og tilbyr salg av russeklær og –effekter, samt invitasjon til deltakelse på russetreff. Store økonomiske kostnader i forbindelse med russetid, gjør at dette i seg selv bidrar til utenforskap ved at ikke alle har økonomisk mulighet til å delta eller ønsker å prioritere å bruke mye penger på dette.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Ulike russekonsepter bidrar samtidig til en selektering av hvem som får være med i de ulike konseptene. Noen ekskluderes og holdes utenfor fordi de ikke oppfyller gitte kriterier eller det ikke er «plass» til dem. Mobbing i en sosial kontekst kan defineres slik:  «Grupper blir alltid avgrenset ved å definere de som ikke tilhører gruppa. Mobbing er sosiale praksiser der elevene bygger fellesskap og orden ved å inkludere og ekskludere». </a:t>
            </a:r>
            <a:r>
              <a:rPr lang="nb-NO" i="1" baseline="0" dirty="0" err="1"/>
              <a:t>Schott</a:t>
            </a:r>
            <a:r>
              <a:rPr lang="nb-NO" i="1" baseline="0" dirty="0"/>
              <a:t> &amp; Søndergaard 2014,</a:t>
            </a:r>
            <a:r>
              <a:rPr lang="nb-NO" baseline="0" dirty="0"/>
              <a:t> (</a:t>
            </a:r>
            <a:r>
              <a:rPr lang="nb-NO" i="1" baseline="0" dirty="0"/>
              <a:t>P</a:t>
            </a:r>
            <a:r>
              <a:rPr lang="nb-NO" i="1" dirty="0"/>
              <a:t>rofessor Dorte Marie Søndergaard, </a:t>
            </a:r>
            <a:r>
              <a:rPr lang="nb-NO" i="1" dirty="0" err="1"/>
              <a:t>Institut</a:t>
            </a:r>
            <a:r>
              <a:rPr lang="nb-NO" i="1" dirty="0"/>
              <a:t> for </a:t>
            </a:r>
            <a:r>
              <a:rPr lang="nb-NO" i="1" dirty="0" err="1"/>
              <a:t>Uddannelse</a:t>
            </a:r>
            <a:r>
              <a:rPr lang="nb-NO" i="1" dirty="0"/>
              <a:t> og </a:t>
            </a:r>
            <a:r>
              <a:rPr lang="nb-NO" i="1" dirty="0" err="1"/>
              <a:t>Pædagogik</a:t>
            </a:r>
            <a:r>
              <a:rPr lang="nb-NO" i="1" dirty="0"/>
              <a:t> (DPU), Aarhus Universitet).</a:t>
            </a:r>
            <a:endParaRPr lang="nb-NO" i="1" baseline="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8EEB5-D3E1-4CFB-B7D4-0A018C43C6F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8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0886-B2D3-4B8E-A849-FCF44FBAFF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0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78" y="5263683"/>
            <a:ext cx="5912832" cy="4244511"/>
          </a:xfrm>
        </p:spPr>
        <p:txBody>
          <a:bodyPr/>
          <a:lstStyle/>
          <a:p>
            <a:endParaRPr lang="nb-NO"/>
          </a:p>
          <a:p>
            <a:r>
              <a:rPr lang="nb-NO" noProof="0"/>
              <a:t>Informasjon</a:t>
            </a:r>
            <a:r>
              <a:rPr lang="nb-NO"/>
              <a:t> om Ungdata-undersøkelsen i</a:t>
            </a:r>
            <a:r>
              <a:rPr lang="nb-NO" baseline="0"/>
              <a:t> den enkelte kommune, slik som årstall, klassetrinn, evt. svarprosent og annen relevant informasjon, presenteres av foredragsholder.</a:t>
            </a:r>
          </a:p>
          <a:p>
            <a:endParaRPr lang="nb-NO" altLang="nb-NO" sz="1600" baseline="0">
              <a:solidFill>
                <a:srgbClr val="000000"/>
              </a:solidFill>
              <a:latin typeface="Verdana" pitchFamily="34" charset="0"/>
              <a:sym typeface="Times New Roman" pitchFamily="18" charset="0"/>
            </a:endParaRPr>
          </a:p>
          <a:p>
            <a:endParaRPr lang="sv-SE" altLang="nb-NO" sz="1600">
              <a:solidFill>
                <a:srgbClr val="000000"/>
              </a:solidFill>
              <a:latin typeface="Verdana" pitchFamily="34" charset="0"/>
              <a:sym typeface="Times New Roman" pitchFamily="18" charset="0"/>
            </a:endParaRPr>
          </a:p>
          <a:p>
            <a:endParaRPr lang="sv-SE" altLang="nb-NO" sz="1100">
              <a:solidFill>
                <a:srgbClr val="000000"/>
              </a:solidFill>
              <a:latin typeface="Verdana" pitchFamily="34" charset="0"/>
              <a:sym typeface="Times New Roman" pitchFamily="18" charset="0"/>
            </a:endParaRPr>
          </a:p>
          <a:p>
            <a:r>
              <a:rPr lang="sv-SE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</a:p>
          <a:p>
            <a:endParaRPr lang="nb-NO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0886-B2D3-4B8E-A849-FCF44FBAFF8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00844" y="5180654"/>
            <a:ext cx="5366853" cy="606952"/>
          </a:xfrm>
          <a:prstGeom prst="rect">
            <a:avLst/>
          </a:prstGeom>
        </p:spPr>
        <p:txBody>
          <a:bodyPr wrap="square" lIns="93081" tIns="46541" rIns="93081" bIns="46541">
            <a:spAutoFit/>
          </a:bodyPr>
          <a:lstStyle/>
          <a:p>
            <a:pPr defTabSz="457200">
              <a:lnSpc>
                <a:spcPts val="2037"/>
              </a:lnSpc>
            </a:pPr>
            <a:endParaRPr lang="nb-NO" sz="120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defTabSz="457200">
              <a:lnSpc>
                <a:spcPts val="2037"/>
              </a:lnSpc>
            </a:pPr>
            <a:endParaRPr lang="nb-NO" sz="1200">
              <a:solidFill>
                <a:srgbClr val="000000"/>
              </a:solidFill>
              <a:latin typeface="Courier New"/>
              <a:ea typeface="Times New Roman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00844" y="6188248"/>
            <a:ext cx="5366854" cy="203131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457200"/>
            <a:endParaRPr lang="nb-NO" sz="1400">
              <a:solidFill>
                <a:prstClr val="black"/>
              </a:solidFill>
            </a:endParaRPr>
          </a:p>
          <a:p>
            <a:pPr defTabSz="457200"/>
            <a:r>
              <a:rPr lang="nb-NO" sz="1400">
                <a:solidFill>
                  <a:prstClr val="black"/>
                </a:solidFill>
              </a:rPr>
              <a:t>Formålet med </a:t>
            </a:r>
            <a:r>
              <a:rPr lang="nb-NO" sz="1400" err="1">
                <a:solidFill>
                  <a:prstClr val="black"/>
                </a:solidFill>
              </a:rPr>
              <a:t>Ungdata</a:t>
            </a:r>
            <a:r>
              <a:rPr lang="nb-NO" sz="1400">
                <a:solidFill>
                  <a:prstClr val="black"/>
                </a:solidFill>
              </a:rPr>
              <a:t>-undersøkelsen: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b-NO" sz="1400">
                <a:solidFill>
                  <a:prstClr val="black"/>
                </a:solidFill>
              </a:rPr>
              <a:t>Kartlegge oppvekstsituasjonen for barn og unge i norske kommuner</a:t>
            </a:r>
          </a:p>
          <a:p>
            <a:pPr marL="285726" indent="-285726" defTabSz="457200">
              <a:buFont typeface="Arial" panose="020B0604020202020204" pitchFamily="34" charset="0"/>
              <a:buChar char="•"/>
            </a:pPr>
            <a:r>
              <a:rPr lang="nb-NO" sz="1400">
                <a:solidFill>
                  <a:prstClr val="black"/>
                </a:solidFill>
              </a:rPr>
              <a:t>Gi kommuner kunnskapsgrunnlag til å utforme en god ungdomspolitikk</a:t>
            </a:r>
          </a:p>
          <a:p>
            <a:pPr marL="285726" indent="-285726" defTabSz="457200">
              <a:buFont typeface="Arial" panose="020B0604020202020204" pitchFamily="34" charset="0"/>
              <a:buChar char="•"/>
            </a:pPr>
            <a:r>
              <a:rPr lang="nb-NO" sz="1400">
                <a:solidFill>
                  <a:prstClr val="black"/>
                </a:solidFill>
              </a:rPr>
              <a:t>Være til hjelp for skoler i arbeidet med å utvikle gode lærings- og skolemiljø</a:t>
            </a:r>
          </a:p>
          <a:p>
            <a:pPr marL="285726" indent="-285726" defTabSz="457200">
              <a:buFont typeface="Arial" panose="020B0604020202020204" pitchFamily="34" charset="0"/>
              <a:buChar char="•"/>
            </a:pPr>
            <a:r>
              <a:rPr lang="nb-NO" sz="1400">
                <a:solidFill>
                  <a:prstClr val="black"/>
                </a:solidFill>
              </a:rPr>
              <a:t>Felles nasjonal database for alle landets kommuner</a:t>
            </a:r>
          </a:p>
          <a:p>
            <a:pPr marL="285726" indent="-285726" defTabSz="457200">
              <a:buFont typeface="Arial" panose="020B0604020202020204" pitchFamily="34" charset="0"/>
              <a:buChar char="•"/>
            </a:pPr>
            <a:endParaRPr lang="nb-NO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8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Tabellen beskriver prosentvis andel av barn som oppgir at de har brukt cannabis på 10. trinn i ungdomsskolen og i videregående skole i løpet av de siste 12 månedene. I et forebyggende perspektiv er det viktig at foreldre gjøres kjent med dette utviklingsbildet.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10886-B2D3-4B8E-A849-FCF44FBAFF8B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28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9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Nasjonale tall – </a:t>
            </a:r>
            <a:r>
              <a:rPr lang="nb-NO" err="1"/>
              <a:t>Ungdata</a:t>
            </a:r>
            <a:r>
              <a:rPr lang="nb-NO"/>
              <a:t> 2019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31FA-72D2-4032-9E2C-8A8094F3B23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7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sle/Documents/CAMILLA/VALLER%20VGS/Filer%20til%20Valler/Hovedbilde_grid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file://localhost/Users/csle/Documents/CAMILLA/VALLER%20VGS/Filer%20til%20Valler/Valler_top_PP.jpg" TargetMode="External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4467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E30C06B-CB6A-4C47-913A-968F3F06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" y="289302"/>
            <a:ext cx="3695792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8481987-76F7-4E6B-8D89-1A4BB025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9" y="5493445"/>
            <a:ext cx="2334316" cy="9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lang="en-US" dirty="0"/>
            </a:lvl1pPr>
            <a:lvl2pPr>
              <a:buClr>
                <a:schemeClr val="accent3"/>
              </a:buClr>
              <a:defRPr lang="en-US" dirty="0"/>
            </a:lvl2pPr>
            <a:lvl3pPr>
              <a:buClr>
                <a:schemeClr val="accent3"/>
              </a:buClr>
              <a:defRPr lang="en-US" dirty="0"/>
            </a:lvl3pPr>
            <a:lvl4pPr>
              <a:buClr>
                <a:schemeClr val="accent3"/>
              </a:buClr>
              <a:defRPr lang="en-US" dirty="0"/>
            </a:lvl4pPr>
            <a:lvl5pPr>
              <a:buClr>
                <a:schemeClr val="accent3"/>
              </a:buCl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51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le and s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7213"/>
          </a:xfrm>
        </p:spPr>
        <p:txBody>
          <a:bodyPr anchor="b"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831"/>
            <a:ext cx="10515600" cy="4707720"/>
          </a:xfrm>
        </p:spPr>
        <p:txBody>
          <a:bodyPr/>
          <a:lstStyle>
            <a:lvl1pPr>
              <a:buClr>
                <a:schemeClr val="accent3"/>
              </a:buClr>
              <a:defRPr lang="en-US" dirty="0"/>
            </a:lvl1pPr>
            <a:lvl2pPr>
              <a:buClr>
                <a:schemeClr val="accent3"/>
              </a:buClr>
              <a:defRPr lang="en-US" dirty="0"/>
            </a:lvl2pPr>
            <a:lvl3pPr>
              <a:buClr>
                <a:schemeClr val="accent3"/>
              </a:buClr>
              <a:defRPr lang="en-US" dirty="0"/>
            </a:lvl3pPr>
            <a:lvl4pPr>
              <a:buClr>
                <a:schemeClr val="accent3"/>
              </a:buClr>
              <a:defRPr lang="en-US" dirty="0"/>
            </a:lvl4pPr>
            <a:lvl5pPr>
              <a:buClr>
                <a:schemeClr val="accent3"/>
              </a:buCl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223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40721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447800"/>
            <a:ext cx="8683200" cy="741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1" y="777876"/>
            <a:ext cx="8719300" cy="365125"/>
          </a:xfrm>
          <a:prstGeom prst="rect">
            <a:avLst/>
          </a:prstGeom>
        </p:spPr>
        <p:txBody>
          <a:bodyPr lIns="0"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Navn og dato slik: Navn </a:t>
            </a:r>
            <a:r>
              <a:rPr lang="nb-NO" err="1"/>
              <a:t>Navnesen</a:t>
            </a:r>
            <a:r>
              <a:rPr lang="nb-NO"/>
              <a:t>, 2. mars 2011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20/10/2022</a:t>
            </a:fld>
            <a:endParaRPr lang="en-GB"/>
          </a:p>
        </p:txBody>
      </p:sp>
      <p:pic>
        <p:nvPicPr>
          <p:cNvPr id="7" name="Hovedbilde_grid.jpg" descr="/Users/csle/Documents/CAMILLA/VALLER VGS/Filer til Valler/Hovedbilde_grid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" y="2286000"/>
            <a:ext cx="12196308" cy="4572000"/>
          </a:xfrm>
          <a:prstGeom prst="rect">
            <a:avLst/>
          </a:prstGeom>
        </p:spPr>
      </p:pic>
      <p:pic>
        <p:nvPicPr>
          <p:cNvPr id="8" name="Valler_top_PP.jpg" descr="/Users/csle/Documents/CAMILLA/VALLER VGS/Filer til Valler/Valler_top_PP.jpg"/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0" y="0"/>
            <a:ext cx="12192000" cy="6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20/10/2022</a:t>
            </a:fld>
            <a:endParaRPr lang="en-GB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94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958" y="744960"/>
            <a:ext cx="10720612" cy="2933298"/>
          </a:xfrm>
        </p:spPr>
        <p:txBody>
          <a:bodyPr numCol="2" spcCol="540000">
            <a:normAutofit/>
          </a:bodyPr>
          <a:lstStyle>
            <a:lvl1pPr marL="0" indent="0">
              <a:buNone/>
              <a:defRPr sz="831" baseline="0">
                <a:latin typeface="Akkurat Pro" panose="020B0504020101020102" pitchFamily="34" charset="0"/>
              </a:defRPr>
            </a:lvl1pPr>
            <a:lvl2pPr marL="380959" indent="0">
              <a:buNone/>
              <a:defRPr/>
            </a:lvl2pPr>
          </a:lstStyle>
          <a:p>
            <a:pPr lvl="0"/>
            <a:r>
              <a:rPr lang="nb-NO"/>
              <a:t>Generell tekst om tema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1"/>
            <a:ext cx="12192000" cy="637305"/>
          </a:xfrm>
          <a:prstGeom prst="rect">
            <a:avLst/>
          </a:prstGeom>
          <a:solidFill>
            <a:srgbClr val="086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46">
              <a:latin typeface="Akkurat Pro" panose="020B050402010102010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573" y="126689"/>
            <a:ext cx="9313164" cy="383928"/>
          </a:xfrm>
        </p:spPr>
        <p:txBody>
          <a:bodyPr>
            <a:normAutofit/>
          </a:bodyPr>
          <a:lstStyle>
            <a:lvl1pPr>
              <a:defRPr sz="2215" baseline="0">
                <a:solidFill>
                  <a:schemeClr val="bg1"/>
                </a:solidFill>
                <a:latin typeface="Eames Century Modern Regular" panose="02000503070705020203" pitchFamily="50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Overskrift – tema</a:t>
            </a:r>
          </a:p>
        </p:txBody>
      </p:sp>
    </p:spTree>
    <p:extLst>
      <p:ext uri="{BB962C8B-B14F-4D97-AF65-F5344CB8AC3E}">
        <p14:creationId xmlns:p14="http://schemas.microsoft.com/office/powerpoint/2010/main" val="3308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3A4932-439B-42A6-9684-EA06CAC0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443CCF-5082-4B15-AD57-A8B29BC17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F02A2C-16D7-40D4-BFF6-2E142EF1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E509-9A14-4BE6-B89D-DB2DE20C1C77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EE64ED-7CCB-48D1-B1CF-1174EFBE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262C8E-C78D-4D55-A278-08C44B47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C797-E20A-465C-82CB-F94A16FF90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221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44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676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lang="en-US" dirty="0"/>
            </a:lvl1pPr>
            <a:lvl2pPr>
              <a:buClr>
                <a:schemeClr val="accent3"/>
              </a:buClr>
              <a:defRPr lang="en-US" dirty="0"/>
            </a:lvl2pPr>
            <a:lvl3pPr>
              <a:buClr>
                <a:schemeClr val="accent3"/>
              </a:buClr>
              <a:defRPr lang="en-US" dirty="0"/>
            </a:lvl3pPr>
            <a:lvl4pPr>
              <a:buClr>
                <a:schemeClr val="accent3"/>
              </a:buClr>
              <a:defRPr lang="en-US" dirty="0"/>
            </a:lvl4pPr>
            <a:lvl5pPr>
              <a:buClr>
                <a:schemeClr val="accent3"/>
              </a:buCl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489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3"/>
              </a:buClr>
              <a:defRPr lang="en-US" dirty="0"/>
            </a:lvl1pPr>
            <a:lvl2pPr>
              <a:buClr>
                <a:schemeClr val="accent3"/>
              </a:buClr>
              <a:defRPr lang="en-US" dirty="0"/>
            </a:lvl2pPr>
            <a:lvl3pPr>
              <a:buClr>
                <a:schemeClr val="accent3"/>
              </a:buClr>
              <a:defRPr lang="en-US" dirty="0"/>
            </a:lvl3pPr>
            <a:lvl4pPr>
              <a:buClr>
                <a:schemeClr val="accent3"/>
              </a:buClr>
              <a:defRPr lang="en-US" dirty="0"/>
            </a:lvl4pPr>
            <a:lvl5pPr>
              <a:buClr>
                <a:schemeClr val="accent3"/>
              </a:buCl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478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le and s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7213"/>
          </a:xfrm>
        </p:spPr>
        <p:txBody>
          <a:bodyPr anchor="b"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831"/>
            <a:ext cx="10515600" cy="4707720"/>
          </a:xfrm>
        </p:spPr>
        <p:txBody>
          <a:bodyPr/>
          <a:lstStyle>
            <a:lvl1pPr>
              <a:buClr>
                <a:schemeClr val="accent3"/>
              </a:buClr>
              <a:defRPr lang="en-US" dirty="0"/>
            </a:lvl1pPr>
            <a:lvl2pPr>
              <a:buClr>
                <a:schemeClr val="accent3"/>
              </a:buClr>
              <a:defRPr lang="en-US" dirty="0"/>
            </a:lvl2pPr>
            <a:lvl3pPr>
              <a:buClr>
                <a:schemeClr val="accent3"/>
              </a:buClr>
              <a:defRPr lang="en-US" dirty="0"/>
            </a:lvl3pPr>
            <a:lvl4pPr>
              <a:buClr>
                <a:schemeClr val="accent3"/>
              </a:buClr>
              <a:defRPr lang="en-US" dirty="0"/>
            </a:lvl4pPr>
            <a:lvl5pPr>
              <a:buClr>
                <a:schemeClr val="accent3"/>
              </a:buCl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190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Asker kommune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5AAE-FC7E-4573-86D4-1FA3AEC4B182}" type="slidenum">
              <a:rPr lang="sv-SE" altLang="nb-NO"/>
              <a:pPr>
                <a:defRPr/>
              </a:pPr>
              <a:t>‹#›</a:t>
            </a:fld>
            <a:endParaRPr lang="sv-SE" altLang="nb-NO"/>
          </a:p>
        </p:txBody>
      </p:sp>
    </p:spTree>
    <p:extLst>
      <p:ext uri="{BB962C8B-B14F-4D97-AF65-F5344CB8AC3E}">
        <p14:creationId xmlns:p14="http://schemas.microsoft.com/office/powerpoint/2010/main" val="259746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" y="286"/>
            <a:ext cx="12190231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2" y="2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9"/>
            <a:ext cx="12190231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92702"/>
            <a:ext cx="10515601" cy="211578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00562"/>
            <a:ext cx="10515601" cy="138559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086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406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086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406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E30C06B-CB6A-4C47-913A-968F3F06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" y="289302"/>
            <a:ext cx="3695792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99816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27811"/>
            <a:ext cx="5157787" cy="3961852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789" y="1363288"/>
            <a:ext cx="10515600" cy="73983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27811"/>
            <a:ext cx="5183188" cy="3961852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2898" y="6408420"/>
            <a:ext cx="7226204" cy="38307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701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file://localhost/Users/csle/Documents/CAMILLA/VALLER%20VGS/Filer%20til%20Valler/Valler_top_PP.jpg" TargetMode="Externa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16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390A07E-8F3A-43EB-9FBF-EE5676C38A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" y="5491544"/>
            <a:ext cx="234791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5968" y="1278000"/>
            <a:ext cx="8988107" cy="854968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5200" y="2170800"/>
            <a:ext cx="8990400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20/10/2022</a:t>
            </a:fld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Valler_top_PP.jpg" descr="/Users/csle/Documents/CAMILLA/VALLER VGS/Filer til Valler/Valler_top_PP.jpg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0" y="0"/>
            <a:ext cx="12192000" cy="6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708" r:id="rId5"/>
    <p:sldLayoutId id="2147483707" r:id="rId6"/>
    <p:sldLayoutId id="2147483709" r:id="rId7"/>
    <p:sldLayoutId id="2147483687" r:id="rId8"/>
    <p:sldLayoutId id="2147483688" r:id="rId9"/>
    <p:sldLayoutId id="2147483689" r:id="rId10"/>
    <p:sldLayoutId id="2147483710" r:id="rId11"/>
    <p:sldLayoutId id="2147483711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spcBef>
          <a:spcPts val="1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619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6195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da/illustrations/hjerte-elsker-tegn-r%C3%B8d-ferie-kort-2055203/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rdnaopptak.no/" TargetMode="External"/><Relationship Id="rId2" Type="http://schemas.openxmlformats.org/officeDocument/2006/relationships/hyperlink" Target="http://www.utdanning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folkehogskole.no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0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entep@viken.no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5CC3A-F6FC-4EAE-83AE-8FB490780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Velkommen til kontaktmøte vg3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EAF2F0-8FA0-4D37-A38F-7A123BEE5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 Light"/>
              </a:rPr>
              <a:t>20.10.22</a:t>
            </a:r>
          </a:p>
        </p:txBody>
      </p:sp>
    </p:spTree>
    <p:extLst>
      <p:ext uri="{BB962C8B-B14F-4D97-AF65-F5344CB8AC3E}">
        <p14:creationId xmlns:p14="http://schemas.microsoft.com/office/powerpoint/2010/main" val="177433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4027800" y="1496248"/>
            <a:ext cx="4133470" cy="4117775"/>
            <a:chOff x="2267744" y="908720"/>
            <a:chExt cx="4464495" cy="4536687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2267744" y="908720"/>
              <a:ext cx="4464495" cy="4536687"/>
              <a:chOff x="2483768" y="1196752"/>
              <a:chExt cx="4032447" cy="39606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2483768" y="1196752"/>
                <a:ext cx="4032447" cy="3960440"/>
              </a:xfrm>
              <a:prstGeom prst="donut">
                <a:avLst>
                  <a:gd name="adj" fmla="val 25000"/>
                </a:avLst>
              </a:prstGeom>
              <a:solidFill>
                <a:srgbClr val="93B3D7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2" name="Google Shape;92;p13"/>
              <p:cNvCxnSpPr>
                <a:stCxn id="91" idx="0"/>
                <a:endCxn id="91" idx="4"/>
              </p:cNvCxnSpPr>
              <p:nvPr/>
            </p:nvCxnSpPr>
            <p:spPr>
              <a:xfrm>
                <a:off x="4499991" y="1196752"/>
                <a:ext cx="0" cy="396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" name="Google Shape;93;p13"/>
              <p:cNvCxnSpPr>
                <a:stCxn id="91" idx="2"/>
                <a:endCxn id="91" idx="6"/>
              </p:cNvCxnSpPr>
              <p:nvPr/>
            </p:nvCxnSpPr>
            <p:spPr>
              <a:xfrm>
                <a:off x="2483768" y="3176972"/>
                <a:ext cx="403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3491880" y="1484986"/>
                <a:ext cx="2016224" cy="338397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2700304" y="2276242"/>
                <a:ext cx="3599376" cy="181531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 flipH="1">
                <a:off x="3589393" y="1458656"/>
                <a:ext cx="1872823" cy="345741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 rot="10800000" flipH="1">
                <a:off x="2793515" y="2140439"/>
                <a:ext cx="3412954" cy="20162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8" name="Google Shape;98;p13"/>
              <p:cNvSpPr/>
              <p:nvPr/>
            </p:nvSpPr>
            <p:spPr>
              <a:xfrm>
                <a:off x="3491880" y="2180626"/>
                <a:ext cx="2016224" cy="1991305"/>
              </a:xfrm>
              <a:prstGeom prst="flowChartConnector">
                <a:avLst/>
              </a:prstGeom>
              <a:solidFill>
                <a:srgbClr val="93B3D7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13"/>
            <p:cNvSpPr/>
            <p:nvPr/>
          </p:nvSpPr>
          <p:spPr>
            <a:xfrm rot="-4736360">
              <a:off x="4573687" y="1389867"/>
              <a:ext cx="732801" cy="338588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Januar</a:t>
              </a:r>
              <a:endParaRPr sz="1100" dirty="0"/>
            </a:p>
          </p:txBody>
        </p:sp>
        <p:sp>
          <p:nvSpPr>
            <p:cNvPr id="100" name="Google Shape;100;p13"/>
            <p:cNvSpPr/>
            <p:nvPr/>
          </p:nvSpPr>
          <p:spPr>
            <a:xfrm rot="-2931539">
              <a:off x="5198330" y="1792372"/>
              <a:ext cx="835572" cy="338588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Februar</a:t>
              </a:r>
              <a:endParaRPr sz="1100" dirty="0"/>
            </a:p>
          </p:txBody>
        </p:sp>
        <p:sp>
          <p:nvSpPr>
            <p:cNvPr id="101" name="Google Shape;101;p13"/>
            <p:cNvSpPr/>
            <p:nvPr/>
          </p:nvSpPr>
          <p:spPr>
            <a:xfrm rot="-684223">
              <a:off x="5780338" y="2563768"/>
              <a:ext cx="605996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Mars</a:t>
              </a:r>
              <a:endParaRPr sz="1100" dirty="0"/>
            </a:p>
          </p:txBody>
        </p:sp>
        <p:sp>
          <p:nvSpPr>
            <p:cNvPr id="102" name="Google Shape;102;p13"/>
            <p:cNvSpPr/>
            <p:nvPr/>
          </p:nvSpPr>
          <p:spPr>
            <a:xfrm rot="516321">
              <a:off x="5747415" y="3390401"/>
              <a:ext cx="575857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April</a:t>
              </a:r>
              <a:endParaRPr sz="1100" dirty="0"/>
            </a:p>
          </p:txBody>
        </p:sp>
        <p:sp>
          <p:nvSpPr>
            <p:cNvPr id="103" name="Google Shape;103;p13"/>
            <p:cNvSpPr/>
            <p:nvPr/>
          </p:nvSpPr>
          <p:spPr>
            <a:xfrm rot="2493884">
              <a:off x="5441523" y="4121223"/>
              <a:ext cx="503714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Mai</a:t>
              </a:r>
              <a:endParaRPr sz="1100" dirty="0"/>
            </a:p>
          </p:txBody>
        </p:sp>
        <p:sp>
          <p:nvSpPr>
            <p:cNvPr id="104" name="Google Shape;104;p13"/>
            <p:cNvSpPr/>
            <p:nvPr/>
          </p:nvSpPr>
          <p:spPr>
            <a:xfrm rot="4251672">
              <a:off x="4698832" y="4593203"/>
              <a:ext cx="511615" cy="338588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Juni</a:t>
              </a:r>
              <a:endParaRPr sz="1100" dirty="0"/>
            </a:p>
          </p:txBody>
        </p:sp>
        <p:sp>
          <p:nvSpPr>
            <p:cNvPr id="106" name="Google Shape;106;p13"/>
            <p:cNvSpPr/>
            <p:nvPr/>
          </p:nvSpPr>
          <p:spPr>
            <a:xfrm rot="-2399588">
              <a:off x="2960995" y="4245458"/>
              <a:ext cx="761117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ugus</a:t>
              </a:r>
              <a:r>
                <a:rPr lang="no-NO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dirty="0"/>
            </a:p>
          </p:txBody>
        </p:sp>
        <p:sp>
          <p:nvSpPr>
            <p:cNvPr id="107" name="Google Shape;107;p13"/>
            <p:cNvSpPr/>
            <p:nvPr/>
          </p:nvSpPr>
          <p:spPr>
            <a:xfrm rot="-884644">
              <a:off x="2333363" y="3430187"/>
              <a:ext cx="1103424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September</a:t>
              </a:r>
              <a:endParaRPr sz="1100" dirty="0"/>
            </a:p>
          </p:txBody>
        </p:sp>
        <p:sp>
          <p:nvSpPr>
            <p:cNvPr id="108" name="Google Shape;108;p13"/>
            <p:cNvSpPr/>
            <p:nvPr/>
          </p:nvSpPr>
          <p:spPr>
            <a:xfrm rot="779210">
              <a:off x="2456101" y="2625237"/>
              <a:ext cx="871031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Oktober</a:t>
              </a:r>
              <a:endParaRPr sz="1100" dirty="0"/>
            </a:p>
          </p:txBody>
        </p:sp>
        <p:sp>
          <p:nvSpPr>
            <p:cNvPr id="109" name="Google Shape;109;p13"/>
            <p:cNvSpPr/>
            <p:nvPr/>
          </p:nvSpPr>
          <p:spPr>
            <a:xfrm rot="2532853">
              <a:off x="2725927" y="1846591"/>
              <a:ext cx="1065141" cy="338511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November</a:t>
              </a:r>
              <a:endParaRPr sz="1100" dirty="0"/>
            </a:p>
          </p:txBody>
        </p:sp>
        <p:sp>
          <p:nvSpPr>
            <p:cNvPr id="110" name="Google Shape;110;p13"/>
            <p:cNvSpPr/>
            <p:nvPr/>
          </p:nvSpPr>
          <p:spPr>
            <a:xfrm rot="4443490">
              <a:off x="3560029" y="1360112"/>
              <a:ext cx="1042141" cy="338588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no-NO" sz="1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Desember</a:t>
              </a:r>
              <a:endParaRPr sz="1100" dirty="0"/>
            </a:p>
          </p:txBody>
        </p:sp>
      </p:grpSp>
      <p:sp>
        <p:nvSpPr>
          <p:cNvPr id="111" name="Google Shape;111;p13"/>
          <p:cNvSpPr txBox="1"/>
          <p:nvPr/>
        </p:nvSpPr>
        <p:spPr>
          <a:xfrm>
            <a:off x="3809714" y="83240"/>
            <a:ext cx="4569490" cy="37652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no-NO" sz="1600" b="1" dirty="0">
                <a:latin typeface="Calibri"/>
                <a:ea typeface="Calibri"/>
                <a:cs typeface="Calibri"/>
                <a:sym typeface="Calibri"/>
              </a:rPr>
              <a:t>Sosial handlingsplan for </a:t>
            </a:r>
            <a:r>
              <a:rPr lang="nb-NO" sz="1600" b="1" dirty="0">
                <a:latin typeface="Calibri"/>
                <a:ea typeface="Calibri"/>
                <a:cs typeface="Calibri"/>
                <a:sym typeface="Calibri"/>
              </a:rPr>
              <a:t>Valler videregående skole</a:t>
            </a:r>
            <a:endParaRPr sz="1600" i="1" dirty="0"/>
          </a:p>
        </p:txBody>
      </p:sp>
      <p:sp>
        <p:nvSpPr>
          <p:cNvPr id="112" name="Google Shape;112;p13"/>
          <p:cNvSpPr txBox="1"/>
          <p:nvPr/>
        </p:nvSpPr>
        <p:spPr>
          <a:xfrm>
            <a:off x="5350355" y="2873935"/>
            <a:ext cx="1561620" cy="1065144"/>
          </a:xfrm>
          <a:prstGeom prst="rect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100" i="1" dirty="0"/>
              <a:t> Vi har fokus på gode elevmiljøer, vennskap og samarbeid. </a:t>
            </a:r>
          </a:p>
          <a:p>
            <a:pPr>
              <a:lnSpc>
                <a:spcPct val="150000"/>
              </a:lnSpc>
            </a:pPr>
            <a:r>
              <a:rPr lang="nb-NO" sz="1100" i="1" dirty="0"/>
              <a:t>Felles opplevelser knytter bånd.</a:t>
            </a:r>
          </a:p>
        </p:txBody>
      </p:sp>
      <p:sp>
        <p:nvSpPr>
          <p:cNvPr id="114" name="Google Shape;114;p13"/>
          <p:cNvSpPr/>
          <p:nvPr/>
        </p:nvSpPr>
        <p:spPr>
          <a:xfrm rot="1857767">
            <a:off x="2058941" y="1443580"/>
            <a:ext cx="1383432" cy="181514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1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Markering av verdensdagen for psykisk helse: 10 oktober.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Halloween</a:t>
            </a: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v/ elevrådet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Sjakkturnering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Quiz i kantinen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nb-NO"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nb-NO"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8229751" y="2636425"/>
            <a:ext cx="2230831" cy="7261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nb-N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Skoleturnering volleyball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Allmøte. Kort fortalt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Verdens poesidag</a:t>
            </a:r>
          </a:p>
          <a:p>
            <a:endParaRPr lang="nb-N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0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 rot="800160">
            <a:off x="8253070" y="3518876"/>
            <a:ext cx="2023201" cy="8848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b="1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2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1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Eggjakt</a:t>
            </a: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og påskefeiring v/elevrådet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Påskekrim på biblioteket og verdens bokdag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2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b="1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6053513" y="5148843"/>
            <a:ext cx="2281722" cy="11622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Juni</a:t>
            </a:r>
          </a:p>
          <a:p>
            <a:pPr marL="17145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b-NO" sz="1100" b="1" i="1" dirty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Grilling i lunsjen!</a:t>
            </a:r>
          </a:p>
          <a:p>
            <a:pPr marL="17145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b-NO" sz="11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Spiritweek</a:t>
            </a: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og Vallerstafett</a:t>
            </a:r>
          </a:p>
          <a:p>
            <a:pPr marL="17145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Norgesekskursjon</a:t>
            </a:r>
          </a:p>
          <a:p>
            <a:pPr marL="17145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Sommeravslutning med bildekavalkade og skolegårdsdans</a:t>
            </a:r>
            <a:endParaRPr sz="1300" b="1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 rot="830681">
            <a:off x="1938970" y="4568025"/>
            <a:ext cx="2273008" cy="19880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August: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Fadderuka</a:t>
            </a: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 «Bli-kjent» og </a:t>
            </a:r>
            <a:r>
              <a:rPr lang="nb-NO" sz="11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Kalvøyadag</a:t>
            </a:r>
            <a:endParaRPr lang="nb-NO" sz="110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Bli-kjentturer  til </a:t>
            </a:r>
            <a:r>
              <a:rPr lang="nb-NO" sz="11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Sæteren</a:t>
            </a: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gård: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Studieteknikk: Kick </a:t>
            </a:r>
            <a:r>
              <a:rPr lang="nb-NO" sz="11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off</a:t>
            </a: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med Olav </a:t>
            </a:r>
            <a:r>
              <a:rPr lang="nb-NO" sz="1100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Schewe</a:t>
            </a:r>
            <a:endParaRPr lang="nb-NO" sz="110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Fokusdag med elevtjenesten </a:t>
            </a:r>
            <a:r>
              <a:rPr lang="nb-NO" sz="11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Oppstartssamtaler</a:t>
            </a: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med kontaktlærer</a:t>
            </a:r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sz="13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3598252" y="527966"/>
            <a:ext cx="1272132" cy="19905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nb-NO" sz="12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2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2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nb-NO" sz="12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November: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Sjakkturnering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Strikking i biblioteket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Sabonadag</a:t>
            </a: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elever samler inn penger til grasrotprosjekt i Zimbabwe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Quiz i </a:t>
            </a:r>
            <a:r>
              <a:rPr lang="nb-NO" sz="11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lillekantina</a:t>
            </a: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1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903" y="4770543"/>
            <a:ext cx="441635" cy="54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420997E-9B5A-4B70-14D1-40DAC36817B4}"/>
              </a:ext>
            </a:extLst>
          </p:cNvPr>
          <p:cNvSpPr txBox="1"/>
          <p:nvPr/>
        </p:nvSpPr>
        <p:spPr>
          <a:xfrm>
            <a:off x="4848743" y="6412324"/>
            <a:ext cx="5754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/>
              <a:t>Egen plan for karriereveiledning, samt eget </a:t>
            </a:r>
            <a:r>
              <a:rPr lang="nb-NO" sz="1100" i="1" dirty="0" err="1"/>
              <a:t>årshjul</a:t>
            </a:r>
            <a:r>
              <a:rPr lang="nb-NO" sz="1100" i="1" dirty="0"/>
              <a:t> over elevrådsmøter og </a:t>
            </a:r>
            <a:r>
              <a:rPr lang="nb-NO" sz="1100" i="1" dirty="0" err="1"/>
              <a:t>Sabona</a:t>
            </a:r>
            <a:r>
              <a:rPr lang="nb-NO" sz="1100" i="1" dirty="0"/>
              <a:t>. Forbehold om endring.</a:t>
            </a:r>
          </a:p>
        </p:txBody>
      </p:sp>
      <p:pic>
        <p:nvPicPr>
          <p:cNvPr id="1028" name="Picture 4" descr="Sjakk pantsett silhuett. Ai Royalty Free Stock SVG Vector and Clip Art">
            <a:extLst>
              <a:ext uri="{FF2B5EF4-FFF2-40B4-BE49-F238E27FC236}">
                <a16:creationId xmlns:a16="http://schemas.microsoft.com/office/drawing/2014/main" id="{B0A37883-618E-7AA3-2F3C-B4ABF442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8" y="499714"/>
            <a:ext cx="594965" cy="5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entine Day Candies | Free SVG">
            <a:extLst>
              <a:ext uri="{FF2B5EF4-FFF2-40B4-BE49-F238E27FC236}">
                <a16:creationId xmlns:a16="http://schemas.microsoft.com/office/drawing/2014/main" id="{877AD474-EDBC-03A2-7E31-D49D6516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80" y="1712292"/>
            <a:ext cx="543591" cy="5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åskeegg Påske Kurv - Gratis vektorgrafikk på Pixabay">
            <a:extLst>
              <a:ext uri="{FF2B5EF4-FFF2-40B4-BE49-F238E27FC236}">
                <a16:creationId xmlns:a16="http://schemas.microsoft.com/office/drawing/2014/main" id="{01D1CAD2-9C0B-1826-6978-9E1E92EB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82" y="4625119"/>
            <a:ext cx="567069" cy="6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ter masker silhuett | Offentlig tilgjengelige vektorbilder">
            <a:extLst>
              <a:ext uri="{FF2B5EF4-FFF2-40B4-BE49-F238E27FC236}">
                <a16:creationId xmlns:a16="http://schemas.microsoft.com/office/drawing/2014/main" id="{7DBF4CB7-A3B7-9569-74C4-3E408DA6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87" y="551763"/>
            <a:ext cx="850228" cy="8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ktortegning fargerike smilefjes utvalg | Offentlig tilgjengelige  vektorbilder">
            <a:extLst>
              <a:ext uri="{FF2B5EF4-FFF2-40B4-BE49-F238E27FC236}">
                <a16:creationId xmlns:a16="http://schemas.microsoft.com/office/drawing/2014/main" id="{51E35584-4ABF-EC32-E1FD-76A04BF9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19" y="5397327"/>
            <a:ext cx="512053" cy="5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E252FD5-417E-60D8-4139-EC97F884B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1903" y="5653717"/>
            <a:ext cx="2180952" cy="53333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896DB5D-7365-D421-061A-E99AE6E52AAE}"/>
              </a:ext>
            </a:extLst>
          </p:cNvPr>
          <p:cNvSpPr txBox="1"/>
          <p:nvPr/>
        </p:nvSpPr>
        <p:spPr>
          <a:xfrm>
            <a:off x="1617328" y="88860"/>
            <a:ext cx="1076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Alle: svart</a:t>
            </a:r>
          </a:p>
          <a:p>
            <a:r>
              <a:rPr lang="nb-NO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VG3: grønn</a:t>
            </a:r>
            <a:endParaRPr lang="nb-N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b="1" dirty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VG2:lilla</a:t>
            </a:r>
          </a:p>
          <a:p>
            <a:r>
              <a:rPr lang="nb-NO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VG1: rosa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244DDBB-73C7-78EE-9EF5-429E88BADAB8}"/>
              </a:ext>
            </a:extLst>
          </p:cNvPr>
          <p:cNvSpPr txBox="1"/>
          <p:nvPr/>
        </p:nvSpPr>
        <p:spPr>
          <a:xfrm>
            <a:off x="1921758" y="3554331"/>
            <a:ext cx="2002856" cy="615553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Fotballturnering (Vg2/vg3)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Vallermarsjen</a:t>
            </a:r>
          </a:p>
        </p:txBody>
      </p:sp>
      <p:sp>
        <p:nvSpPr>
          <p:cNvPr id="19" name="Google Shape;116;p13">
            <a:extLst>
              <a:ext uri="{FF2B5EF4-FFF2-40B4-BE49-F238E27FC236}">
                <a16:creationId xmlns:a16="http://schemas.microsoft.com/office/drawing/2014/main" id="{FB876BED-84C4-C3F2-B22B-A17CEB9087A7}"/>
              </a:ext>
            </a:extLst>
          </p:cNvPr>
          <p:cNvSpPr/>
          <p:nvPr/>
        </p:nvSpPr>
        <p:spPr>
          <a:xfrm>
            <a:off x="4911127" y="507007"/>
            <a:ext cx="3953536" cy="12184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no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Desember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Lucia v/elevrådet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Julekalender v/kunstfag, juleverksted i biblioteket , quiz i </a:t>
            </a:r>
            <a:r>
              <a:rPr lang="nb-NO" sz="11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lillekantinen</a:t>
            </a:r>
            <a:endParaRPr lang="nb-NO" sz="11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Julefrokost, julerebus, julekveld i skogen, f</a:t>
            </a: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elles juleavslutning i gymsalen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Russestyret med grøt til VG3 siste skoledag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Julekule snømann Høyde 12 cm Flerfarget | Plantasjen">
            <a:extLst>
              <a:ext uri="{FF2B5EF4-FFF2-40B4-BE49-F238E27FC236}">
                <a16:creationId xmlns:a16="http://schemas.microsoft.com/office/drawing/2014/main" id="{72606342-F6E9-4FD4-1CCA-BD0FF628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24" y="577087"/>
            <a:ext cx="384179" cy="4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Fall and Halloween Events in Downtown Jacksonville - Downtown Jacksonville">
            <a:extLst>
              <a:ext uri="{FF2B5EF4-FFF2-40B4-BE49-F238E27FC236}">
                <a16:creationId xmlns:a16="http://schemas.microsoft.com/office/drawing/2014/main" id="{3C1AB56F-0A24-FB48-B541-1B006D23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7" y="2722775"/>
            <a:ext cx="618940" cy="6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NMH | Verdensdagen for psykisk helse: Spør mer">
            <a:extLst>
              <a:ext uri="{FF2B5EF4-FFF2-40B4-BE49-F238E27FC236}">
                <a16:creationId xmlns:a16="http://schemas.microsoft.com/office/drawing/2014/main" id="{9E217A4D-8792-A3DA-11FF-FBA9AA5A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80" y="1247504"/>
            <a:ext cx="594964" cy="4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21;p13">
            <a:extLst>
              <a:ext uri="{FF2B5EF4-FFF2-40B4-BE49-F238E27FC236}">
                <a16:creationId xmlns:a16="http://schemas.microsoft.com/office/drawing/2014/main" id="{59E69547-D59E-C167-34CD-FC8781B4F1C2}"/>
              </a:ext>
            </a:extLst>
          </p:cNvPr>
          <p:cNvSpPr/>
          <p:nvPr/>
        </p:nvSpPr>
        <p:spPr>
          <a:xfrm rot="199402">
            <a:off x="7904329" y="4545272"/>
            <a:ext cx="1505971" cy="5817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nb-NO" sz="11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Stressmestring </a:t>
            </a:r>
          </a:p>
          <a:p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endParaRPr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fikk 4" descr="Åpen hånd kontur">
            <a:extLst>
              <a:ext uri="{FF2B5EF4-FFF2-40B4-BE49-F238E27FC236}">
                <a16:creationId xmlns:a16="http://schemas.microsoft.com/office/drawing/2014/main" id="{09585807-2D57-0665-4A66-D8681542B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23972" y="3751009"/>
            <a:ext cx="616322" cy="616322"/>
          </a:xfrm>
          <a:prstGeom prst="rect">
            <a:avLst/>
          </a:prstGeom>
        </p:spPr>
      </p:pic>
      <p:sp>
        <p:nvSpPr>
          <p:cNvPr id="121" name="Google Shape;121;p13"/>
          <p:cNvSpPr/>
          <p:nvPr/>
        </p:nvSpPr>
        <p:spPr>
          <a:xfrm rot="20277845">
            <a:off x="7482344" y="1547088"/>
            <a:ext cx="1363787" cy="5817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nb-NO" sz="11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nb-NO" sz="1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Januar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REVY </a:t>
            </a:r>
            <a:r>
              <a:rPr lang="nb-NO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UKE 4 </a:t>
            </a:r>
            <a:r>
              <a:rPr lang="nb-NO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</a:t>
            </a:r>
          </a:p>
          <a:p>
            <a:endParaRPr lang="nb-NO"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endParaRPr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 rot="20699802">
            <a:off x="8087584" y="1744517"/>
            <a:ext cx="2159100" cy="6701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no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Happy Valentine!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Skidag</a:t>
            </a:r>
            <a:endParaRPr sz="11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Bilde 7" descr="Et bilde som inneholder pil&#10;&#10;Automatisk generert beskrivelse">
            <a:extLst>
              <a:ext uri="{FF2B5EF4-FFF2-40B4-BE49-F238E27FC236}">
                <a16:creationId xmlns:a16="http://schemas.microsoft.com/office/drawing/2014/main" id="{38A770BA-075F-2EBF-37BB-F1541EC9B3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529966" y="1748322"/>
            <a:ext cx="430888" cy="4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422E9-99AE-CE02-5CDB-301FDFAE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 rådgivere: Bente Pedersen og Janne M. Hedemann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A6E9B-1217-5374-6DD1-84CA5E661E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>
                <a:solidFill>
                  <a:srgbClr val="FF0000"/>
                </a:solidFill>
              </a:rPr>
              <a:t>Karriereveiledning</a:t>
            </a:r>
          </a:p>
          <a:p>
            <a:r>
              <a:rPr lang="nb-NO"/>
              <a:t>Veiledning individuelt og i grupper</a:t>
            </a:r>
          </a:p>
          <a:p>
            <a:r>
              <a:rPr lang="nb-NO"/>
              <a:t>Informasjon om muligheter for veien videre etter VGS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DB2FCC-45BA-F7F3-7CBA-D3B2164C4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Sosial-pedagogisk rådgivning</a:t>
            </a:r>
          </a:p>
          <a:p>
            <a:r>
              <a:rPr lang="nb-NO">
                <a:solidFill>
                  <a:schemeClr val="tx1"/>
                </a:solidFill>
              </a:rPr>
              <a:t>Tilrettelegging, samtaler, videre henvisning, trivsel, samarbeid med andre, fravær, motivasjon og annet</a:t>
            </a:r>
          </a:p>
        </p:txBody>
      </p:sp>
    </p:spTree>
    <p:extLst>
      <p:ext uri="{BB962C8B-B14F-4D97-AF65-F5344CB8AC3E}">
        <p14:creationId xmlns:p14="http://schemas.microsoft.com/office/powerpoint/2010/main" val="40332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6A723-648C-BBEA-E015-5B87939E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200"/>
              <a:t>Skole-hjem-samarbeid når eleven er over 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ADDD1D-D7D4-7FAE-9ECC-D6015B77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/>
              <a:t>Samtykke gis digitalt på skjema som finnes på hjemmesiden til Valler </a:t>
            </a:r>
            <a:r>
              <a:rPr lang="nb-NO" sz="2200" err="1"/>
              <a:t>vgs</a:t>
            </a:r>
            <a:r>
              <a:rPr lang="nb-NO" sz="2200"/>
              <a:t> – elever- skjema</a:t>
            </a:r>
          </a:p>
        </p:txBody>
      </p:sp>
      <p:pic>
        <p:nvPicPr>
          <p:cNvPr id="5" name="Picture 4" descr="Hender øverst på hverandre">
            <a:extLst>
              <a:ext uri="{FF2B5EF4-FFF2-40B4-BE49-F238E27FC236}">
                <a16:creationId xmlns:a16="http://schemas.microsoft.com/office/drawing/2014/main" id="{E8BA4F5C-47AD-58DA-3C88-1D74AFD27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8" r="671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5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22E272-471D-2671-42E0-A6643442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4000"/>
              <a:t>VG3-elev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729C29-3F7C-4BAD-86DE-EFAE20D4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b-NO" sz="2000"/>
              <a:t>Hva skal jeg bli?</a:t>
            </a:r>
          </a:p>
          <a:p>
            <a:r>
              <a:rPr lang="nb-NO" sz="2000"/>
              <a:t>Militæret?</a:t>
            </a:r>
          </a:p>
          <a:p>
            <a:r>
              <a:rPr lang="nb-NO" sz="2000"/>
              <a:t>Kjærlighetssorg?</a:t>
            </a:r>
            <a:endParaRPr lang="nb-NO" sz="2000">
              <a:cs typeface="Calibri"/>
            </a:endParaRPr>
          </a:p>
          <a:p>
            <a:r>
              <a:rPr lang="nb-NO" sz="2000"/>
              <a:t>Flytte hjemmefra?</a:t>
            </a:r>
          </a:p>
          <a:p>
            <a:r>
              <a:rPr lang="nb-NO" sz="2000"/>
              <a:t>Studere i utlandet? </a:t>
            </a:r>
          </a:p>
          <a:p>
            <a:r>
              <a:rPr lang="nb-NO" sz="2000"/>
              <a:t>Russetid</a:t>
            </a:r>
          </a:p>
          <a:p>
            <a:r>
              <a:rPr lang="nb-NO" sz="2000"/>
              <a:t>Eksamen</a:t>
            </a:r>
          </a:p>
          <a:p>
            <a:r>
              <a:rPr lang="nb-NO" sz="2000"/>
              <a:t>Er jeg bra nok?</a:t>
            </a:r>
          </a:p>
          <a:p>
            <a:r>
              <a:rPr lang="nb-NO" sz="2000"/>
              <a:t>Hva skal vennene mine neste år?  </a:t>
            </a:r>
          </a:p>
        </p:txBody>
      </p:sp>
      <p:pic>
        <p:nvPicPr>
          <p:cNvPr id="1026" name="Picture 2" descr="PNG Student Thinking - 58225">
            <a:extLst>
              <a:ext uri="{FF2B5EF4-FFF2-40B4-BE49-F238E27FC236}">
                <a16:creationId xmlns:a16="http://schemas.microsoft.com/office/drawing/2014/main" id="{17775EF6-2345-DA6B-8B35-CDC92393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BDF655-A096-4F16-99C4-C4881AE9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317568" cy="4830829"/>
          </a:xfrm>
        </p:spPr>
        <p:txBody>
          <a:bodyPr anchor="ctr">
            <a:normAutofit fontScale="90000"/>
          </a:bodyPr>
          <a:lstStyle/>
          <a:p>
            <a:r>
              <a:rPr lang="en-US" sz="5000" err="1"/>
              <a:t>Tilrettelegge</a:t>
            </a:r>
            <a:r>
              <a:rPr lang="en-US" sz="5000"/>
              <a:t> for den </a:t>
            </a:r>
            <a:r>
              <a:rPr lang="en-US" sz="5000" err="1"/>
              <a:t>gode</a:t>
            </a:r>
            <a:r>
              <a:rPr lang="en-US" sz="5000"/>
              <a:t> </a:t>
            </a:r>
            <a:r>
              <a:rPr lang="en-US" sz="5000" err="1"/>
              <a:t>samtalen</a:t>
            </a:r>
            <a:r>
              <a:rPr lang="en-US" sz="5000"/>
              <a:t>,</a:t>
            </a:r>
            <a:br>
              <a:rPr lang="en-US" sz="5000"/>
            </a:br>
            <a:r>
              <a:rPr lang="en-US" sz="5000" err="1"/>
              <a:t>våge</a:t>
            </a:r>
            <a:r>
              <a:rPr lang="en-US" sz="5000"/>
              <a:t> å ta </a:t>
            </a:r>
            <a:r>
              <a:rPr lang="en-US" sz="5000" err="1"/>
              <a:t>opp</a:t>
            </a:r>
            <a:r>
              <a:rPr lang="en-US" sz="5000"/>
              <a:t> </a:t>
            </a:r>
            <a:r>
              <a:rPr lang="en-US" sz="5000" err="1"/>
              <a:t>vanskelige</a:t>
            </a:r>
            <a:r>
              <a:rPr lang="en-US" sz="5000"/>
              <a:t> </a:t>
            </a:r>
            <a:r>
              <a:rPr lang="en-US" sz="5000" err="1"/>
              <a:t>tema</a:t>
            </a:r>
            <a:endParaRPr lang="en-US" sz="5000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F21B021-382D-4EC0-A9A4-1833A0C210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31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09021A-0E0A-668F-C4BE-3E37B374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Viktige frister for VG3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E4D39-20DA-11F5-7CC0-4C442FBA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/>
              <a:t>1. februar 2023: Samordna opptak åpner for søknader</a:t>
            </a:r>
          </a:p>
          <a:p>
            <a:r>
              <a:rPr lang="nb-NO" sz="2200"/>
              <a:t>1. mars 2023: Søknadsfrist for enkelte studier</a:t>
            </a:r>
          </a:p>
          <a:p>
            <a:r>
              <a:rPr lang="nb-NO" sz="2200"/>
              <a:t>20.april 2023: Søknadsfrist samordna opptak</a:t>
            </a:r>
          </a:p>
          <a:p>
            <a:r>
              <a:rPr lang="nb-NO" sz="2200"/>
              <a:t>1. juli 2023: Frist for å omprioritere ønskene</a:t>
            </a:r>
          </a:p>
          <a:p>
            <a:r>
              <a:rPr lang="nb-NO" sz="2200"/>
              <a:t>20. juli 2023: Svar på opptaket</a:t>
            </a:r>
          </a:p>
        </p:txBody>
      </p:sp>
      <p:pic>
        <p:nvPicPr>
          <p:cNvPr id="5" name="Picture 4" descr="Rødt merke og kalender">
            <a:extLst>
              <a:ext uri="{FF2B5EF4-FFF2-40B4-BE49-F238E27FC236}">
                <a16:creationId xmlns:a16="http://schemas.microsoft.com/office/drawing/2014/main" id="{5E64131E-6602-1219-3FAC-CE7ACBF7B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9" r="2282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648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2D75F4-7442-C19E-3469-5E588B98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3700"/>
              <a:t>Hva er førstegangsvitnemål?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DA33D-4D16-DA4F-963B-34A832C4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b-NO" sz="1900"/>
              <a:t>Primærvitnemål</a:t>
            </a:r>
          </a:p>
          <a:p>
            <a:r>
              <a:rPr lang="nb-NO" sz="1900"/>
              <a:t>Kan brukes frem til 21 år</a:t>
            </a:r>
          </a:p>
          <a:p>
            <a:r>
              <a:rPr lang="nb-NO" sz="1900"/>
              <a:t>Et urørt vitnemål uten alderspoeng/tilleggspoeng</a:t>
            </a:r>
          </a:p>
          <a:p>
            <a:r>
              <a:rPr lang="nb-NO" sz="1900"/>
              <a:t>50% av studieplassene ved samordna opptak er tildelt denne kvoten</a:t>
            </a:r>
          </a:p>
          <a:p>
            <a:endParaRPr lang="nb-NO" sz="1900"/>
          </a:p>
          <a:p>
            <a:endParaRPr lang="nb-NO" sz="1900"/>
          </a:p>
          <a:p>
            <a:r>
              <a:rPr lang="nb-NO" sz="1900"/>
              <a:t>Ordinær kvote: Man søker på grunnlag av alderspoeng og tilleggspoeng som man har oppnådd etter videregående skole</a:t>
            </a:r>
          </a:p>
        </p:txBody>
      </p:sp>
      <p:pic>
        <p:nvPicPr>
          <p:cNvPr id="2050" name="Picture 2" descr="Vitnemål">
            <a:extLst>
              <a:ext uri="{FF2B5EF4-FFF2-40B4-BE49-F238E27FC236}">
                <a16:creationId xmlns:a16="http://schemas.microsoft.com/office/drawing/2014/main" id="{DBB20C80-F797-BC12-76F8-0CD444ECF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5" r="2103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6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A19FF-CFBA-EA1F-7E79-FFCF9BC9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Nyttige nettsider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811640-9670-35EF-D47A-46A039ED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>
                <a:hlinkClick r:id="rId2"/>
              </a:rPr>
              <a:t>www.utdanning.no</a:t>
            </a:r>
            <a:r>
              <a:rPr lang="nb-NO" sz="2200"/>
              <a:t> </a:t>
            </a:r>
          </a:p>
          <a:p>
            <a:r>
              <a:rPr lang="nb-NO" sz="2200">
                <a:hlinkClick r:id="rId3"/>
              </a:rPr>
              <a:t>www.samordnaopptak.no</a:t>
            </a:r>
            <a:endParaRPr lang="nb-NO" sz="2200"/>
          </a:p>
          <a:p>
            <a:r>
              <a:rPr lang="nb-NO" sz="2200">
                <a:hlinkClick r:id="rId4"/>
              </a:rPr>
              <a:t>Folkehøgskole? Velg blant 86 folkehøgskoler i Norge på folkehogskole.no</a:t>
            </a:r>
            <a:r>
              <a:rPr lang="nb-NO" sz="2200"/>
              <a:t> </a:t>
            </a:r>
          </a:p>
        </p:txBody>
      </p:sp>
      <p:pic>
        <p:nvPicPr>
          <p:cNvPr id="5" name="Picture 4" descr="Posisjons indikator flagg på en by kart">
            <a:extLst>
              <a:ext uri="{FF2B5EF4-FFF2-40B4-BE49-F238E27FC236}">
                <a16:creationId xmlns:a16="http://schemas.microsoft.com/office/drawing/2014/main" id="{CB86C130-6540-A23C-7E6D-79E9A85D27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725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1FD9184-BCF2-6457-E20E-14D15B89A9A3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Karriereveiledning</a:t>
            </a: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ved</a:t>
            </a: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Valler VGS</a:t>
            </a:r>
            <a:endParaRPr lang="nb-NO">
              <a:ea typeface="+mj-ea"/>
              <a:cs typeface="+mj-cs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FAEA54-2590-000B-5DFD-9C7EEAA5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Et </a:t>
            </a:r>
            <a:r>
              <a:rPr lang="en-US" sz="2400" err="1"/>
              <a:t>treårsløp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/>
              <a:t>Eget </a:t>
            </a:r>
            <a:r>
              <a:rPr lang="en-US" sz="2400" err="1"/>
              <a:t>fagrom</a:t>
            </a:r>
            <a:r>
              <a:rPr lang="en-US" sz="2400"/>
              <a:t> </a:t>
            </a:r>
            <a:r>
              <a:rPr lang="en-US" sz="2400" err="1"/>
              <a:t>på</a:t>
            </a:r>
            <a:r>
              <a:rPr lang="en-US" sz="2400"/>
              <a:t> teams </a:t>
            </a:r>
          </a:p>
          <a:p>
            <a:endParaRPr lang="en-US" sz="2400">
              <a:cs typeface="Calibri"/>
            </a:endParaRPr>
          </a:p>
          <a:p>
            <a:r>
              <a:rPr lang="en-US" sz="2400" err="1">
                <a:cs typeface="Calibri"/>
              </a:rPr>
              <a:t>Mål</a:t>
            </a:r>
            <a:r>
              <a:rPr lang="en-US" sz="2400">
                <a:cs typeface="Calibri"/>
              </a:rPr>
              <a:t>: Gi </a:t>
            </a:r>
            <a:r>
              <a:rPr lang="en-US" sz="2400" err="1">
                <a:cs typeface="Calibri"/>
              </a:rPr>
              <a:t>elevene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økt</a:t>
            </a:r>
            <a:r>
              <a:rPr lang="en-US" sz="2400">
                <a:cs typeface="Calibri"/>
              </a:rPr>
              <a:t>  </a:t>
            </a:r>
            <a:r>
              <a:rPr lang="en-US" sz="2400" err="1">
                <a:cs typeface="Calibri"/>
              </a:rPr>
              <a:t>valgkompetanse</a:t>
            </a:r>
            <a:r>
              <a:rPr lang="en-US" sz="2400">
                <a:cs typeface="Calibri"/>
              </a:rPr>
              <a:t>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2400" err="1">
              <a:cs typeface="Calibri"/>
            </a:endParaRPr>
          </a:p>
          <a:p>
            <a:endParaRPr lang="en-US" sz="2000"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E58185C4-B8E5-9B29-E1E5-B1D32685FD6B}"/>
                  </a:ext>
                </a:extLst>
              </p14:cNvPr>
              <p14:cNvContentPartPr/>
              <p14:nvPr/>
            </p14:nvContentPartPr>
            <p14:xfrm>
              <a:off x="8547651" y="4041912"/>
              <a:ext cx="16565" cy="16565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E58185C4-B8E5-9B29-E1E5-B1D32685FD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9401" y="3213662"/>
                <a:ext cx="1656500" cy="165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3AF87891-CE5A-1CA7-70EE-4FED763A3014}"/>
                  </a:ext>
                </a:extLst>
              </p14:cNvPr>
              <p14:cNvContentPartPr/>
              <p14:nvPr/>
            </p14:nvContentPartPr>
            <p14:xfrm>
              <a:off x="8266043" y="4025347"/>
              <a:ext cx="16565" cy="16565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3AF87891-CE5A-1CA7-70EE-4FED763A30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7793" y="3197097"/>
                <a:ext cx="1656500" cy="165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6F9A28BB-8736-389D-D9A0-341291FDAA27}"/>
                  </a:ext>
                </a:extLst>
              </p14:cNvPr>
              <p14:cNvContentPartPr/>
              <p14:nvPr/>
            </p14:nvContentPartPr>
            <p14:xfrm>
              <a:off x="8216216" y="3952525"/>
              <a:ext cx="16696" cy="16565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6F9A28BB-8736-389D-D9A0-341291FDAA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8454" y="3911112"/>
                <a:ext cx="51864" cy="9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C287A007-0DD1-C68C-1AC4-F2A5CCA5AB4A}"/>
                  </a:ext>
                </a:extLst>
              </p14:cNvPr>
              <p14:cNvContentPartPr/>
              <p14:nvPr/>
            </p14:nvContentPartPr>
            <p14:xfrm>
              <a:off x="8150086" y="3925956"/>
              <a:ext cx="16565" cy="16565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C287A007-0DD1-C68C-1AC4-F2A5CCA5AB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6494" y="3097706"/>
                <a:ext cx="102877" cy="16565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e 13" descr="Et bilde som inneholder tekst, himmel, utendørs, skilt&#10;&#10;Automatisk generert beskrivelse">
            <a:extLst>
              <a:ext uri="{FF2B5EF4-FFF2-40B4-BE49-F238E27FC236}">
                <a16:creationId xmlns:a16="http://schemas.microsoft.com/office/drawing/2014/main" id="{82C5E622-E81F-C104-312B-1B2A46A07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003" y="1463738"/>
            <a:ext cx="5733690" cy="43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6159956-8F23-B3C4-418F-B7A0D55F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394"/>
            <a:ext cx="10515600" cy="5697569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nb-NO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Utforsk mulighetene</a:t>
            </a:r>
          </a:p>
          <a:p>
            <a:pPr algn="l" rtl="0" fontAlgn="base"/>
            <a:endParaRPr lang="nb-NO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Hvordan er det å jobbe med yrket jeg er interessert i?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Hvilken lønn kan jeg forvente meg?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Hvilken utdanning må jeg ta for å nå dit?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Hvilke fagkrav og poengkrav stilles?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Hvor lang er utdanningen?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Hvor kan jeg ta utdanningen? </a:t>
            </a:r>
          </a:p>
          <a:p>
            <a:pPr lvl="1" fontAlgn="base"/>
            <a:r>
              <a:rPr lang="nb-NO" sz="2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 jeg lyst og mulighet til å ta utdanningen i utlandet? </a:t>
            </a:r>
          </a:p>
          <a:p>
            <a:pPr lvl="1" fontAlgn="base"/>
            <a:endParaRPr lang="nb-NO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fontAlgn="base"/>
            <a:endParaRPr lang="nb-NO" sz="14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9B4CB01-9A88-9BAB-D098-A76550607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504" y="1343624"/>
            <a:ext cx="2273544" cy="26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17CD7-1368-466D-B555-0B88BDD18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69" y="1431235"/>
            <a:ext cx="10624931" cy="848139"/>
          </a:xfrm>
        </p:spPr>
        <p:txBody>
          <a:bodyPr>
            <a:noAutofit/>
          </a:bodyPr>
          <a:lstStyle/>
          <a:p>
            <a:r>
              <a:rPr lang="nb-NO" sz="4000">
                <a:latin typeface="+mn-lt"/>
                <a:cs typeface="Calibri Light" panose="020F0302020204030204" pitchFamily="34" charset="0"/>
              </a:rPr>
              <a:t>Agenda</a:t>
            </a:r>
            <a:endParaRPr lang="nb-NO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42E88D-7D0B-4954-BC6E-04751934D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284" y="1430030"/>
            <a:ext cx="11710301" cy="542797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endParaRPr lang="nb-NO" sz="12800"/>
          </a:p>
          <a:p>
            <a:pPr marL="1143000" indent="-1143000">
              <a:buFont typeface="Wingdings" panose="05000000000000000000" pitchFamily="2" charset="2"/>
              <a:buChar char="Ø"/>
            </a:pPr>
            <a:endParaRPr lang="nb-NO" sz="1280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Analyse av bortfall av undervisning etter streiken</a:t>
            </a:r>
            <a:endParaRPr lang="nb-NO" sz="12800">
              <a:ea typeface="Calibri Light"/>
              <a:cs typeface="Calibri Light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Kompenserende tiltak etter streiken 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Rådgivning/karriereveiledning våren’23</a:t>
            </a:r>
            <a:endParaRPr lang="nb-NO" sz="12800">
              <a:ea typeface="Calibri Light"/>
              <a:cs typeface="Calibri Light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Helsetjenesten og Inkluderende russetid</a:t>
            </a:r>
            <a:endParaRPr lang="nb-NO" sz="12800">
              <a:ea typeface="Calibri Light"/>
              <a:cs typeface="Calibri Light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>
                <a:ea typeface="Calibri Light"/>
                <a:cs typeface="Calibri Light"/>
              </a:rPr>
              <a:t>Fraværsregelen</a:t>
            </a:r>
            <a:endParaRPr lang="nb-NO" sz="1280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Plan våren 2023 med forbehold: Viktige datoer og aktiviteter</a:t>
            </a:r>
            <a:endParaRPr lang="nb-NO" sz="12800">
              <a:ea typeface="Calibri Light"/>
              <a:cs typeface="Calibri Light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nb-NO" sz="12800"/>
              <a:t>Møte med kontaktlærerne</a:t>
            </a:r>
            <a:endParaRPr lang="nb-NO" sz="12800">
              <a:ea typeface="Calibri Light"/>
              <a:cs typeface="Calibri Light"/>
            </a:endParaRPr>
          </a:p>
          <a:p>
            <a:endParaRPr lang="nb-NO" sz="9000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  </a:t>
            </a:r>
            <a:endParaRPr lang="nb-NO">
              <a:ea typeface="Calibri Light"/>
              <a:cs typeface="Calibri Light"/>
            </a:endParaRP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7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1E37821-637C-8DFE-394E-85726032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84395"/>
            <a:ext cx="10955215" cy="625325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nb-NO" sz="32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Kjære Vallerforeldre. </a:t>
            </a:r>
            <a:r>
              <a:rPr lang="nb-NO" dirty="0">
                <a:ea typeface="+mn-lt"/>
                <a:cs typeface="+mn-lt"/>
              </a:rPr>
              <a:t>                                                                                                                                   </a:t>
            </a:r>
          </a:p>
          <a:p>
            <a:pPr>
              <a:buNone/>
            </a:pPr>
            <a:r>
              <a:rPr lang="nb-NO" dirty="0">
                <a:ea typeface="+mn-lt"/>
                <a:cs typeface="+mn-lt"/>
              </a:rPr>
              <a:t>  </a:t>
            </a:r>
            <a:r>
              <a:rPr lang="nb-NO" b="1" dirty="0">
                <a:ea typeface="+mn-lt"/>
                <a:cs typeface="+mn-lt"/>
              </a:rPr>
              <a:t>Tirsdag 6.desember 2022 er det Karrieredag på Valler vgs. </a:t>
            </a:r>
            <a:endParaRPr lang="nb-NO" dirty="0">
              <a:ea typeface="+mn-lt"/>
              <a:cs typeface="+mn-lt"/>
            </a:endParaRPr>
          </a:p>
          <a:p>
            <a:pPr>
              <a:buNone/>
            </a:pPr>
            <a:r>
              <a:rPr lang="nb-NO" dirty="0">
                <a:ea typeface="+mn-lt"/>
                <a:cs typeface="+mn-lt"/>
              </a:rPr>
              <a:t>kl. 09:00 – 11:10 </a:t>
            </a:r>
          </a:p>
          <a:p>
            <a:pPr>
              <a:buNone/>
            </a:pPr>
            <a:r>
              <a:rPr lang="nb-NO" b="1" dirty="0">
                <a:ea typeface="+mn-lt"/>
                <a:cs typeface="+mn-lt"/>
              </a:rPr>
              <a:t> </a:t>
            </a:r>
            <a:r>
              <a:rPr lang="nb-NO" dirty="0">
                <a:ea typeface="+mn-lt"/>
                <a:cs typeface="+mn-lt"/>
              </a:rPr>
              <a:t> </a:t>
            </a:r>
          </a:p>
          <a:p>
            <a:pPr>
              <a:buNone/>
            </a:pPr>
            <a:r>
              <a:rPr lang="nb-NO" dirty="0">
                <a:ea typeface="+mn-lt"/>
                <a:cs typeface="+mn-lt"/>
              </a:rPr>
              <a:t>Hvert år inviterer rådgiverne på Valler vg3 foreldre til å fortelle vg2 elevene våre om sin </a:t>
            </a:r>
            <a:r>
              <a:rPr lang="nb-NO">
                <a:ea typeface="+mn-lt"/>
                <a:cs typeface="+mn-lt"/>
              </a:rPr>
              <a:t>utdanningsvei og yrkeserfaring . Vil </a:t>
            </a:r>
            <a:r>
              <a:rPr lang="nb-NO" b="1" dirty="0">
                <a:ea typeface="+mn-lt"/>
                <a:cs typeface="+mn-lt"/>
              </a:rPr>
              <a:t>du</a:t>
            </a:r>
            <a:r>
              <a:rPr lang="nb-NO" dirty="0">
                <a:ea typeface="+mn-lt"/>
                <a:cs typeface="+mn-lt"/>
              </a:rPr>
              <a:t> være med å gi elevene våre et innblikk i</a:t>
            </a:r>
            <a:r>
              <a:rPr lang="nb-NO" u="sng" dirty="0">
                <a:ea typeface="+mn-lt"/>
                <a:cs typeface="+mn-lt"/>
              </a:rPr>
              <a:t> din</a:t>
            </a:r>
            <a:r>
              <a:rPr lang="nb-NO" dirty="0">
                <a:ea typeface="+mn-lt"/>
                <a:cs typeface="+mn-lt"/>
              </a:rPr>
              <a:t> karrierevei?</a:t>
            </a:r>
            <a:r>
              <a:rPr lang="nb-NO" b="1" dirty="0">
                <a:ea typeface="+mn-lt"/>
                <a:cs typeface="+mn-lt"/>
              </a:rPr>
              <a:t>  </a:t>
            </a:r>
            <a:r>
              <a:rPr lang="nb-NO" dirty="0">
                <a:ea typeface="+mn-lt"/>
                <a:cs typeface="+mn-lt"/>
              </a:rPr>
              <a:t> </a:t>
            </a:r>
          </a:p>
          <a:p>
            <a:pPr>
              <a:buNone/>
            </a:pPr>
            <a:r>
              <a:rPr lang="nb-NO" sz="3100" b="1" dirty="0">
                <a:ea typeface="+mn-lt"/>
                <a:cs typeface="+mn-lt"/>
              </a:rPr>
              <a:t>                                                                                            </a:t>
            </a:r>
            <a:r>
              <a:rPr lang="nb-NO" sz="3100" dirty="0">
                <a:ea typeface="+mn-lt"/>
                <a:cs typeface="+mn-lt"/>
              </a:rPr>
              <a:t> </a:t>
            </a:r>
          </a:p>
          <a:p>
            <a:r>
              <a:rPr lang="nb-NO" sz="2600" i="1" dirty="0">
                <a:ea typeface="+mn-lt"/>
                <a:cs typeface="+mn-lt"/>
              </a:rPr>
              <a:t>Mange unge lurer på hva man jobber med etter endt utdanning. Hva ‘blir’ man når man har studert? </a:t>
            </a:r>
          </a:p>
          <a:p>
            <a:r>
              <a:rPr lang="nb-NO" sz="2600" i="1" dirty="0">
                <a:ea typeface="+mn-lt"/>
                <a:cs typeface="+mn-lt"/>
              </a:rPr>
              <a:t>Hva har du studert for å komme dit du er i dag?                                                                                        </a:t>
            </a:r>
          </a:p>
          <a:p>
            <a:r>
              <a:rPr lang="nb-NO" sz="2600" i="1" dirty="0">
                <a:ea typeface="+mn-lt"/>
                <a:cs typeface="+mn-lt"/>
              </a:rPr>
              <a:t>Hva slags valg og muligheter har du hatt underveis i karrieren?                                                 </a:t>
            </a:r>
          </a:p>
          <a:p>
            <a:r>
              <a:rPr lang="nb-NO" sz="2600" i="1" dirty="0">
                <a:ea typeface="+mn-lt"/>
                <a:cs typeface="+mn-lt"/>
              </a:rPr>
              <a:t>Hva gjør du i dag og hvordan er arbeidsdagen din? </a:t>
            </a: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Vi er også opptatt av å fortelle elevene at det kan være mange veier til mål. Det går ikke alltid </a:t>
            </a:r>
            <a:r>
              <a:rPr lang="nb-NO" dirty="0">
                <a:ea typeface="+mn-lt"/>
                <a:cs typeface="+mn-lt"/>
              </a:rPr>
              <a:t>«rett fram», det kan være </a:t>
            </a:r>
            <a:r>
              <a:rPr lang="nb-NO" dirty="0" err="1">
                <a:ea typeface="+mn-lt"/>
                <a:cs typeface="+mn-lt"/>
              </a:rPr>
              <a:t>ups</a:t>
            </a:r>
            <a:r>
              <a:rPr lang="nb-NO" dirty="0">
                <a:ea typeface="+mn-lt"/>
                <a:cs typeface="+mn-lt"/>
              </a:rPr>
              <a:t> and </a:t>
            </a:r>
            <a:r>
              <a:rPr lang="nb-NO" dirty="0" err="1">
                <a:ea typeface="+mn-lt"/>
                <a:cs typeface="+mn-lt"/>
              </a:rPr>
              <a:t>downs</a:t>
            </a:r>
            <a:r>
              <a:rPr lang="nb-NO" dirty="0">
                <a:ea typeface="+mn-lt"/>
                <a:cs typeface="+mn-lt"/>
              </a:rPr>
              <a:t>. Disse «omveiene» kan være viktige for å kunne nå målet, og også lede til muligheter som man ikke vurderte eller så i utgangspunktet.  Og hva med tilfeldighetene i livet? </a:t>
            </a:r>
            <a:endParaRPr lang="nb-NO"/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573DB5EA-84F1-7B34-20BD-72D31C6E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445" y="237375"/>
            <a:ext cx="1367693" cy="1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F8C4EF3-CB54-556A-9E81-92961C53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5"/>
            <a:ext cx="10515600" cy="622702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>
                <a:ea typeface="+mn-lt"/>
                <a:cs typeface="+mn-lt"/>
              </a:rPr>
              <a:t>Program:</a:t>
            </a:r>
            <a:r>
              <a:rPr lang="nb-NO">
                <a:ea typeface="+mn-lt"/>
                <a:cs typeface="+mn-lt"/>
              </a:rPr>
              <a:t> </a:t>
            </a:r>
            <a:endParaRPr lang="nb-NO">
              <a:cs typeface="Calibri" panose="020F0502020204030204"/>
            </a:endParaRPr>
          </a:p>
          <a:p>
            <a:r>
              <a:rPr lang="nb-NO">
                <a:ea typeface="+mn-lt"/>
                <a:cs typeface="+mn-lt"/>
              </a:rPr>
              <a:t>08:15-08:45 Morgenkaffe på personalrommet for de som ønsker (2.etg)</a:t>
            </a:r>
            <a:br>
              <a:rPr lang="nb-NO">
                <a:ea typeface="+mn-lt"/>
                <a:cs typeface="+mn-lt"/>
              </a:rPr>
            </a:br>
            <a:r>
              <a:rPr lang="nb-NO">
                <a:ea typeface="+mn-lt"/>
                <a:cs typeface="+mn-lt"/>
              </a:rPr>
              <a:t> 08:45- 08:50 Finne klasserommet sitt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09:00-09:15: Felles samling Gymsal 1: Velkommen til Karrieredag. Kort presentasjon av deltakere.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09:15: Hver deltaker/forelder går til klasserommet de har fått tildelt.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Det er tilgang til internett og prosjektor i alle rom.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Du vil holde 3 runder med presentasjoner dvs. samme presentasjon tre ganger, med ny elevgruppe, (30.min pr. presentasjon)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Vi styrer elevene slik at det alltid vil være elever til stede på alle de 3 presentasjonene dine. </a:t>
            </a:r>
            <a:endParaRPr lang="nb-NO"/>
          </a:p>
          <a:p>
            <a:endParaRPr lang="nb-NO"/>
          </a:p>
          <a:p>
            <a:r>
              <a:rPr lang="nb-NO">
                <a:ea typeface="+mn-lt"/>
                <a:cs typeface="+mn-lt"/>
              </a:rPr>
              <a:t>09:20 –09:50   1. presentasjon </a:t>
            </a:r>
            <a:endParaRPr lang="nb-NO">
              <a:cs typeface="Calibri" panose="020F0502020204030204"/>
            </a:endParaRPr>
          </a:p>
          <a:p>
            <a:r>
              <a:rPr lang="nb-NO">
                <a:ea typeface="+mn-lt"/>
                <a:cs typeface="+mn-lt"/>
              </a:rPr>
              <a:t>10:00 – 10:30  2. presentasjon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10:40 – 11:10  3. presentasjon </a:t>
            </a:r>
            <a:endParaRPr lang="nb-NO"/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11:10: Bagetter og kaffe på personalrommet. </a:t>
            </a:r>
            <a:endParaRPr lang="nb-NO">
              <a:cs typeface="Calibri"/>
            </a:endParaRPr>
          </a:p>
          <a:p>
            <a:r>
              <a:rPr lang="nb-NO">
                <a:ea typeface="+mn-lt"/>
                <a:cs typeface="+mn-lt"/>
              </a:rPr>
              <a:t>Erfaringsutveksling/ tilbakemeldinger for de som har tid </a:t>
            </a:r>
            <a:endParaRPr lang="nb-NO"/>
          </a:p>
          <a:p>
            <a:r>
              <a:rPr lang="nb-NO">
                <a:ea typeface="+mn-lt"/>
                <a:cs typeface="+mn-lt"/>
              </a:rPr>
              <a:t>Har du anledning/lyst til å delta?  Ta kontakt med  </a:t>
            </a:r>
            <a:r>
              <a:rPr lang="nb-NO">
                <a:ea typeface="+mn-lt"/>
                <a:cs typeface="+mn-lt"/>
                <a:hlinkClick r:id="rId2"/>
              </a:rPr>
              <a:t>bentepe@viken.no</a:t>
            </a:r>
            <a:r>
              <a:rPr lang="nb-NO">
                <a:ea typeface="+mn-lt"/>
                <a:cs typeface="+mn-lt"/>
              </a:rPr>
              <a:t> </a:t>
            </a:r>
            <a:endParaRPr lang="nb-NO"/>
          </a:p>
          <a:p>
            <a:endParaRPr lang="nb-NO"/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Med optimistisk rådgiverhilsen fra </a:t>
            </a:r>
            <a:endParaRPr lang="nb-NO">
              <a:cs typeface="Calibri" panose="020F0502020204030204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Janne Midttun Hedemann og Bente Pedersen </a:t>
            </a:r>
            <a:endParaRPr lang="nb-NO">
              <a:cs typeface="Calibri" panose="020F0502020204030204"/>
            </a:endParaRP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3F19A5BE-545E-77E1-CFA3-217FB16E2984}"/>
              </a:ext>
            </a:extLst>
          </p:cNvPr>
          <p:cNvCxnSpPr/>
          <p:nvPr/>
        </p:nvCxnSpPr>
        <p:spPr>
          <a:xfrm flipH="1">
            <a:off x="5757706" y="3063909"/>
            <a:ext cx="1815402" cy="138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1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D58DE9F-6EB5-47BD-834E-FEC85A6FC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-207244" y="-43891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0C8A3EE-B329-4119-9D79-190CAA038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FFFFFF"/>
                </a:solidFill>
              </a:rPr>
              <a:t>Russetid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C0A123-DB67-4EE0-ADA0-1193FE98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-4571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5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4" y="365127"/>
            <a:ext cx="8424936" cy="471586"/>
          </a:xfrm>
        </p:spPr>
        <p:txBody>
          <a:bodyPr>
            <a:noAutofit/>
          </a:bodyPr>
          <a:lstStyle/>
          <a:p>
            <a:r>
              <a:rPr lang="nb-NO" sz="4000" dirty="0"/>
              <a:t>Russetid – </a:t>
            </a:r>
            <a:r>
              <a:rPr lang="nb-NO" sz="2800" dirty="0"/>
              <a:t>en akseptert unntakstilstand?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75520" y="980729"/>
            <a:ext cx="8892480" cy="5427691"/>
          </a:xfrm>
        </p:spPr>
        <p:txBody>
          <a:bodyPr>
            <a:normAutofit/>
          </a:bodyPr>
          <a:lstStyle/>
          <a:p>
            <a:r>
              <a:rPr lang="nb-NO" sz="2000" dirty="0"/>
              <a:t>Et stort flertall deltar i forberedelse og gjennomføring av russefeiring, mens andre, av ulike grunner, velger å ikke være russ.</a:t>
            </a:r>
          </a:p>
          <a:p>
            <a:endParaRPr lang="nb-NO" sz="2000" dirty="0"/>
          </a:p>
          <a:p>
            <a:r>
              <a:rPr lang="nb-NO" sz="2000" dirty="0"/>
              <a:t>De som velger å være russ, og deres foreldre, ønsker en trygg og inkluderende russetid, med</a:t>
            </a:r>
          </a:p>
          <a:p>
            <a:pPr lvl="1"/>
            <a:r>
              <a:rPr lang="nb-NO" sz="2000" dirty="0"/>
              <a:t>samhold</a:t>
            </a:r>
          </a:p>
          <a:p>
            <a:pPr lvl="1"/>
            <a:r>
              <a:rPr lang="nb-NO" sz="2000" dirty="0"/>
              <a:t>entreprenørskap</a:t>
            </a:r>
          </a:p>
          <a:p>
            <a:pPr lvl="1"/>
            <a:r>
              <a:rPr lang="nb-NO" sz="2000" dirty="0"/>
              <a:t>fest, moro og positive opplevelser</a:t>
            </a:r>
          </a:p>
          <a:p>
            <a:pPr lvl="1"/>
            <a:r>
              <a:rPr lang="nb-NO" sz="2000" dirty="0"/>
              <a:t>gode minner for livet</a:t>
            </a:r>
          </a:p>
          <a:p>
            <a:pPr marL="457200" lvl="1" indent="0">
              <a:buNone/>
            </a:pP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Men -  for noen blir forestillingen om den ultimate russefeiringen forstyrrende for det skolen egentlig dreier seg om.   </a:t>
            </a:r>
          </a:p>
          <a:p>
            <a:pPr marL="0" indent="0">
              <a:buNone/>
            </a:pPr>
            <a:endParaRPr lang="nb-NO" sz="2000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8880"/>
            <a:ext cx="37124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75884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2" y="365127"/>
            <a:ext cx="8335837" cy="1107213"/>
          </a:xfrm>
        </p:spPr>
        <p:txBody>
          <a:bodyPr>
            <a:normAutofit/>
          </a:bodyPr>
          <a:lstStyle/>
          <a:p>
            <a:pPr algn="l"/>
            <a:r>
              <a:rPr lang="nb-NO" sz="4400" dirty="0">
                <a:latin typeface="+mj-lt"/>
              </a:rPr>
              <a:t>Foreldre gjør en forskjell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305" y="1268760"/>
            <a:ext cx="7886700" cy="47077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400" dirty="0"/>
          </a:p>
          <a:p>
            <a:r>
              <a:rPr lang="nb-NO" sz="2400" dirty="0"/>
              <a:t>Foreldre har stor mulighet til å påvirke hvilke verdier og </a:t>
            </a:r>
            <a:r>
              <a:rPr lang="nb-NO" sz="2400"/>
              <a:t>prioriteringer som skal prege peroden </a:t>
            </a:r>
            <a:endParaRPr lang="nb-NO" sz="2400">
              <a:cs typeface="Calibri Light"/>
            </a:endParaRPr>
          </a:p>
          <a:p>
            <a:r>
              <a:rPr lang="nb-NO" sz="2400" dirty="0"/>
              <a:t>Som foreldre har man et ansvar for å gi barna beskyttelse mot uønskede og skadelige hendelser.</a:t>
            </a:r>
          </a:p>
          <a:p>
            <a:r>
              <a:rPr lang="nb-NO" sz="2400" dirty="0"/>
              <a:t>Vi anbefaler at dere snakker sammen om hvordan dere som foreldregruppe kan samarbeide og bidra til en trygg og inkluderende russetid – for alle. 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bg1"/>
                </a:solidFill>
                <a:latin typeface="+mn-lt"/>
              </a:rPr>
              <a:t>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7669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0F1228-0DC7-48E5-8B2D-61181E36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err="1"/>
              <a:t>Mye</a:t>
            </a:r>
            <a:r>
              <a:rPr lang="en-US" sz="5000"/>
              <a:t> </a:t>
            </a:r>
            <a:r>
              <a:rPr lang="en-US" sz="5000" err="1"/>
              <a:t>omsorg</a:t>
            </a:r>
            <a:r>
              <a:rPr lang="en-US" sz="5000"/>
              <a:t> </a:t>
            </a:r>
            <a:r>
              <a:rPr lang="en-US" sz="5000" err="1"/>
              <a:t>i</a:t>
            </a:r>
            <a:r>
              <a:rPr lang="en-US" sz="5000"/>
              <a:t> å </a:t>
            </a:r>
            <a:r>
              <a:rPr lang="en-US" sz="5000" err="1"/>
              <a:t>kunne</a:t>
            </a:r>
            <a:r>
              <a:rPr lang="en-US" sz="5000"/>
              <a:t> </a:t>
            </a:r>
            <a:r>
              <a:rPr lang="en-US" sz="5000" err="1"/>
              <a:t>ringe</a:t>
            </a:r>
            <a:r>
              <a:rPr lang="en-US" sz="5000"/>
              <a:t> </a:t>
            </a:r>
            <a:r>
              <a:rPr lang="en-US" sz="5000" err="1"/>
              <a:t>hjem</a:t>
            </a:r>
            <a:r>
              <a:rPr lang="en-US" sz="5000"/>
              <a:t> for å </a:t>
            </a:r>
            <a:r>
              <a:rPr lang="en-US" sz="5000" err="1"/>
              <a:t>bli</a:t>
            </a:r>
            <a:r>
              <a:rPr lang="en-US" sz="5000"/>
              <a:t> hentet</a:t>
            </a:r>
          </a:p>
        </p:txBody>
      </p:sp>
      <p:pic>
        <p:nvPicPr>
          <p:cNvPr id="4" name="Plassholder for innhold 3" descr="Et bilde som inneholder bil, bilvei, transport, tak&#10;&#10;Automatisk generert beskrivelse">
            <a:extLst>
              <a:ext uri="{FF2B5EF4-FFF2-40B4-BE49-F238E27FC236}">
                <a16:creationId xmlns:a16="http://schemas.microsoft.com/office/drawing/2014/main" id="{FB0287BA-6D2A-4264-A9A0-CB641D1FA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r="165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2247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F2BBE8-AD29-4250-B7CF-36A8D8E2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Inkluderende russetid, omsorg for hverandre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1AB3F00-3360-45B1-B5E0-03520FCA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Tema på skolen, i Bærum kommune, i Viken fylkeskommune</a:t>
            </a:r>
          </a:p>
        </p:txBody>
      </p:sp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7D72A5D-0352-4CDE-9A16-53B367183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267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53841" y="365126"/>
            <a:ext cx="7886700" cy="1335682"/>
          </a:xfrm>
        </p:spPr>
        <p:txBody>
          <a:bodyPr>
            <a:normAutofit/>
          </a:bodyPr>
          <a:lstStyle/>
          <a:p>
            <a:r>
              <a:rPr lang="nb-NO" sz="2800"/>
              <a:t>Ungdom,</a:t>
            </a:r>
            <a:r>
              <a:rPr lang="nb-NO" sz="2800">
                <a:latin typeface="Trebuchet MS" panose="020B0603020202020204" pitchFamily="34" charset="0"/>
              </a:rPr>
              <a:t> rusmidler og  foreldresamarbeid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991544" y="4149080"/>
            <a:ext cx="7886700" cy="1311198"/>
          </a:xfrm>
        </p:spPr>
        <p:txBody>
          <a:bodyPr>
            <a:normAutofit/>
          </a:bodyPr>
          <a:lstStyle/>
          <a:p>
            <a:pPr algn="ctr"/>
            <a:r>
              <a:rPr lang="nb-NO" sz="280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Basert på forskning og tall fra den siste Ungdata-undersøkelsen i din kommune/region</a:t>
            </a:r>
          </a:p>
          <a:p>
            <a:endParaRPr lang="nb-NO" sz="2800" b="0">
              <a:solidFill>
                <a:schemeClr val="accent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Videregående skole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7104112" y="5769227"/>
            <a:ext cx="1233370" cy="35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59A9DD"/>
              </a:buClr>
            </a:pPr>
            <a:r>
              <a:rPr lang="nb-NO" sz="1400">
                <a:solidFill>
                  <a:srgbClr val="262626"/>
                </a:solidFill>
              </a:rPr>
              <a:t>Illustrasjoner av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5661248"/>
            <a:ext cx="2197364" cy="546202"/>
          </a:xfrm>
          <a:prstGeom prst="rect">
            <a:avLst/>
          </a:prstGeom>
        </p:spPr>
      </p:pic>
      <p:pic>
        <p:nvPicPr>
          <p:cNvPr id="10" name="Bilde 9" descr="UTSETT_LOGO_Lo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854" y="2009756"/>
            <a:ext cx="4760290" cy="16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1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5" y="136527"/>
            <a:ext cx="7886700" cy="1107213"/>
          </a:xfrm>
        </p:spPr>
        <p:txBody>
          <a:bodyPr>
            <a:normAutofit/>
          </a:bodyPr>
          <a:lstStyle/>
          <a:p>
            <a:r>
              <a:rPr lang="nb-NO" dirty="0"/>
              <a:t>Tilbudt / brukt - hasj eller marihuana</a:t>
            </a:r>
            <a:br>
              <a:rPr lang="nb-NO" dirty="0"/>
            </a:br>
            <a:r>
              <a:rPr lang="nb-NO" dirty="0"/>
              <a:t> siste 12 mnd.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</p:nvPr>
        </p:nvGraphicFramePr>
        <p:xfrm>
          <a:off x="2803208" y="1488444"/>
          <a:ext cx="7575232" cy="468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ssholder for bunntekst 4"/>
          <p:cNvSpPr txBox="1">
            <a:spLocks/>
          </p:cNvSpPr>
          <p:nvPr/>
        </p:nvSpPr>
        <p:spPr>
          <a:xfrm>
            <a:off x="4502950" y="6354764"/>
            <a:ext cx="3186113" cy="50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eneva" pitchFamily="8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 err="1">
                <a:solidFill>
                  <a:prstClr val="white"/>
                </a:solidFill>
              </a:rPr>
              <a:t>Ungdata</a:t>
            </a:r>
            <a:r>
              <a:rPr lang="nb-NO" altLang="nb-NO" sz="1400" dirty="0">
                <a:solidFill>
                  <a:prstClr val="white"/>
                </a:solidFill>
              </a:rPr>
              <a:t> 2019 – Bærum kommune</a:t>
            </a:r>
          </a:p>
        </p:txBody>
      </p:sp>
    </p:spTree>
    <p:extLst>
      <p:ext uri="{BB962C8B-B14F-4D97-AF65-F5344CB8AC3E}">
        <p14:creationId xmlns:p14="http://schemas.microsoft.com/office/powerpoint/2010/main" val="336062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831625"/>
          </a:xfrm>
        </p:spPr>
        <p:txBody>
          <a:bodyPr>
            <a:normAutofit/>
          </a:bodyPr>
          <a:lstStyle/>
          <a:p>
            <a:pPr algn="l"/>
            <a:r>
              <a:rPr lang="nb-NO" sz="3600"/>
              <a:t>Foreldre er viktige!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2179783" y="1556793"/>
          <a:ext cx="78867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Videregående skole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152650" y="2780928"/>
            <a:ext cx="3727326" cy="504056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7592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EB610-CF36-326A-5C48-08B676E4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9600"/>
              <a:t>Vg3 (n=145)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D40DD7-B6B0-9999-655B-517E1EEB4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32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664162D-311F-48E0-AA94-7A961B9C9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r="20758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7CEEF23-DC59-400B-9F60-507CDACA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Foreldre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etter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 at </a:t>
            </a:r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russetiden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 over 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54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3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CB916-9266-4BDD-BD69-8FA6C1C8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4E60D-CB10-42E4-85B4-DF6D7511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420837"/>
            <a:ext cx="10720754" cy="5072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Elevfravær </a:t>
            </a:r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- 10%  grensen gjelder i år</a:t>
            </a:r>
          </a:p>
          <a:p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Legge inn eget fravær</a:t>
            </a:r>
          </a:p>
          <a:p>
            <a:pPr lvl="1"/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Planlagt, fremtidig fravær</a:t>
            </a:r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Elevsøknader</a:t>
            </a:r>
          </a:p>
          <a:p>
            <a:pPr lvl="1"/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Dokumentere eget fravær; f.eks. legeerklæring ved sykdom</a:t>
            </a:r>
            <a:endParaRPr lang="nb-NO" b="0" i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ritak, utvidet tid og tilrettelegging på eksamen, fratrekk av fravær</a:t>
            </a:r>
          </a:p>
          <a:p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Vurderinger i fagene</a:t>
            </a:r>
            <a:endParaRPr lang="nb-NO" b="0" i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b="0" i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Elevsamtaler</a:t>
            </a:r>
          </a:p>
          <a:p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Foreldrepålogging gjennom ID-porten</a:t>
            </a:r>
            <a:endParaRPr lang="nb-NO" b="0" i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0" i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b="0" i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62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F68EFC-6FB6-4F41-BB78-DABE6FE8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Fravær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8E36A0C-983B-4B7A-8815-EA8DED7BE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66832"/>
              </p:ext>
            </p:extLst>
          </p:nvPr>
        </p:nvGraphicFramePr>
        <p:xfrm>
          <a:off x="618977" y="1869598"/>
          <a:ext cx="10325686" cy="3729344"/>
        </p:xfrm>
        <a:graphic>
          <a:graphicData uri="http://schemas.openxmlformats.org/drawingml/2006/table">
            <a:tbl>
              <a:tblPr/>
              <a:tblGrid>
                <a:gridCol w="1225119">
                  <a:extLst>
                    <a:ext uri="{9D8B030D-6E8A-4147-A177-3AD203B41FA5}">
                      <a16:colId xmlns:a16="http://schemas.microsoft.com/office/drawing/2014/main" val="1323956194"/>
                    </a:ext>
                  </a:extLst>
                </a:gridCol>
                <a:gridCol w="1881020">
                  <a:extLst>
                    <a:ext uri="{9D8B030D-6E8A-4147-A177-3AD203B41FA5}">
                      <a16:colId xmlns:a16="http://schemas.microsoft.com/office/drawing/2014/main" val="1080264493"/>
                    </a:ext>
                  </a:extLst>
                </a:gridCol>
                <a:gridCol w="2719592">
                  <a:extLst>
                    <a:ext uri="{9D8B030D-6E8A-4147-A177-3AD203B41FA5}">
                      <a16:colId xmlns:a16="http://schemas.microsoft.com/office/drawing/2014/main" val="700704963"/>
                    </a:ext>
                  </a:extLst>
                </a:gridCol>
                <a:gridCol w="4499955">
                  <a:extLst>
                    <a:ext uri="{9D8B030D-6E8A-4147-A177-3AD203B41FA5}">
                      <a16:colId xmlns:a16="http://schemas.microsoft.com/office/drawing/2014/main" val="2545786502"/>
                    </a:ext>
                  </a:extLst>
                </a:gridCol>
              </a:tblGrid>
              <a:tr h="1243114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Timer i faget​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Samtale elev 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Varsel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Karakter settes ikke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5818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0440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6903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13030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019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4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781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05EC5-24DD-4AF8-A0A2-D737F7D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z="3600"/>
              <a:t>Viktige aktiviteter våren -23(legges ut i kalenderen på hjemmesiden for dere og teams for elevene</a:t>
            </a:r>
            <a:endParaRPr lang="nb-NO" sz="3600"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A8A18-2DC8-4CD1-8A2C-B4E45234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06" y="1449238"/>
            <a:ext cx="11507637" cy="43163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Revypremiere 23.1.23</a:t>
            </a:r>
            <a:endParaRPr lang="nb-NO" dirty="0">
              <a:cs typeface="Calibri Light"/>
            </a:endParaRPr>
          </a:p>
          <a:p>
            <a:r>
              <a:rPr lang="nb-NO" dirty="0">
                <a:cs typeface="Calibri Light"/>
              </a:rPr>
              <a:t>Politiet møter russen på skolen uke 12</a:t>
            </a:r>
          </a:p>
          <a:p>
            <a:r>
              <a:rPr lang="nb-NO" dirty="0">
                <a:cs typeface="Calibri Light"/>
              </a:rPr>
              <a:t>Uke 11/12 går helsesykepleier og rådgiverne rundt i alle klasser  og gir gode helseråd og har dialog om inkluderende russetid.</a:t>
            </a:r>
          </a:p>
          <a:p>
            <a:r>
              <a:rPr lang="nb-NO" dirty="0">
                <a:cs typeface="Calibri Light"/>
              </a:rPr>
              <a:t>Eksamensforberedende dag uke 13 : Studieteknikk og gode faglige råd i norsk</a:t>
            </a:r>
          </a:p>
          <a:p>
            <a:r>
              <a:rPr lang="nb-NO" dirty="0">
                <a:cs typeface="Calibri Light"/>
              </a:rPr>
              <a:t>Sluttvurdering uke 16/17</a:t>
            </a:r>
          </a:p>
          <a:p>
            <a:r>
              <a:rPr lang="nb-NO" dirty="0">
                <a:cs typeface="Calibri Light"/>
              </a:rPr>
              <a:t>Eksamensperiode 19.5-6.6</a:t>
            </a:r>
          </a:p>
          <a:p>
            <a:r>
              <a:rPr lang="nb-NO" dirty="0">
                <a:cs typeface="Calibri Light"/>
              </a:rPr>
              <a:t>Muntlig eksamen 14.6 ( med forbehold)</a:t>
            </a:r>
          </a:p>
          <a:p>
            <a:r>
              <a:rPr lang="nb-NO" dirty="0">
                <a:cs typeface="Calibri Light"/>
              </a:rPr>
              <a:t>Avslutning i Helgerud kirke 15.6 </a:t>
            </a:r>
            <a:r>
              <a:rPr lang="nb-NO" dirty="0" err="1">
                <a:cs typeface="Calibri Light"/>
              </a:rPr>
              <a:t>kl</a:t>
            </a:r>
            <a:r>
              <a:rPr lang="nb-NO" dirty="0">
                <a:cs typeface="Calibri Light"/>
              </a:rPr>
              <a:t> 18.30</a:t>
            </a: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837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CA69BE-F315-4415-BC23-316F37C9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møte med kontaktlærer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013A05-8A35-47AB-A2AD-07377B1C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3STA – R11 -Cathrine Mortvedt </a:t>
            </a:r>
            <a:endParaRPr lang="en-US" dirty="0"/>
          </a:p>
          <a:p>
            <a:r>
              <a:rPr lang="nb-NO" dirty="0"/>
              <a:t>3STB – R12 - Vibeke Raustøl</a:t>
            </a:r>
            <a:endParaRPr lang="en-US" dirty="0">
              <a:cs typeface="Calibri Light"/>
            </a:endParaRPr>
          </a:p>
          <a:p>
            <a:r>
              <a:rPr lang="nb-NO" dirty="0"/>
              <a:t>3STC – R13 - Leonard Ibsen</a:t>
            </a:r>
            <a:endParaRPr lang="nb-NO" dirty="0">
              <a:cs typeface="Calibri Light"/>
            </a:endParaRPr>
          </a:p>
          <a:p>
            <a:r>
              <a:rPr lang="nb-NO" dirty="0"/>
              <a:t>3STD – R14 - Espen </a:t>
            </a:r>
            <a:r>
              <a:rPr lang="nb-NO" dirty="0" err="1"/>
              <a:t>Angermo</a:t>
            </a:r>
            <a:endParaRPr lang="nb-NO" dirty="0">
              <a:cs typeface="Calibri Light"/>
            </a:endParaRPr>
          </a:p>
          <a:p>
            <a:r>
              <a:rPr lang="nb-NO" dirty="0"/>
              <a:t>3STE – R15 - Ingeborg Lauvhjell</a:t>
            </a:r>
            <a:endParaRPr lang="nb-NO" dirty="0">
              <a:cs typeface="Calibri Light"/>
            </a:endParaRPr>
          </a:p>
          <a:p>
            <a:r>
              <a:rPr lang="nb-NO" dirty="0"/>
              <a:t>3STF – R16 - Steffen </a:t>
            </a:r>
            <a:r>
              <a:rPr lang="nb-NO" dirty="0" err="1"/>
              <a:t>Brufladt</a:t>
            </a:r>
            <a:r>
              <a:rPr lang="nb-NO" dirty="0"/>
              <a:t> </a:t>
            </a:r>
            <a:endParaRPr lang="nb-NO" dirty="0">
              <a:cs typeface="Calibri Light"/>
            </a:endParaRPr>
          </a:p>
          <a:p>
            <a:r>
              <a:rPr lang="nb-NO" dirty="0"/>
              <a:t>3STG – R04 - Kim Thorkildsen</a:t>
            </a:r>
            <a:endParaRPr lang="nb-NO" dirty="0">
              <a:cs typeface="Calibri Ligh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534AE69-2B1C-4C5E-9D4E-52895751BDA3}"/>
              </a:ext>
            </a:extLst>
          </p:cNvPr>
          <p:cNvSpPr/>
          <p:nvPr/>
        </p:nvSpPr>
        <p:spPr>
          <a:xfrm>
            <a:off x="7270955" y="2312718"/>
            <a:ext cx="4230329" cy="3079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b="1"/>
              <a:t>Vet du ikke hvilken klasse du  skal gå til ?</a:t>
            </a:r>
          </a:p>
          <a:p>
            <a:pPr algn="ctr"/>
            <a:r>
              <a:rPr lang="nb-NO" b="1"/>
              <a:t>Snakk med trinnansvarlig  Ann-Kristin Hjelde? </a:t>
            </a:r>
            <a:br>
              <a:rPr lang="nb-NO" b="1"/>
            </a:br>
            <a:endParaRPr lang="nb-NO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84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9EC0A-D8F6-44F7-9198-6323C1E7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Tilbakemelding til skolen.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6B697D-F16E-4300-B53C-D94A59B2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 Light"/>
              </a:rPr>
              <a:t>Vise årsplan for elevene</a:t>
            </a:r>
            <a:endParaRPr lang="nb-NO"/>
          </a:p>
          <a:p>
            <a:r>
              <a:rPr lang="nb-NO">
                <a:cs typeface="Calibri Light"/>
              </a:rPr>
              <a:t>Klassemiljø ( bilde av klassen?)</a:t>
            </a:r>
            <a:endParaRPr lang="nb-NO"/>
          </a:p>
          <a:p>
            <a:r>
              <a:rPr lang="nb-NO">
                <a:cs typeface="Calibri Light"/>
              </a:rPr>
              <a:t>Hvordan kan foresatte bidra til inkluderende avgangsmarkering i april/mai/juni?</a:t>
            </a:r>
            <a:endParaRPr lang="nb-NO"/>
          </a:p>
          <a:p>
            <a:r>
              <a:rPr lang="nb-NO"/>
              <a:t>Hvordan har det vært å være foresatt ved Valler </a:t>
            </a:r>
            <a:r>
              <a:rPr lang="nb-NO" err="1"/>
              <a:t>vgs</a:t>
            </a:r>
            <a:r>
              <a:rPr lang="nb-NO"/>
              <a:t>? </a:t>
            </a:r>
          </a:p>
          <a:p>
            <a:r>
              <a:rPr lang="nb-NO">
                <a:cs typeface="Calibri Light"/>
              </a:rPr>
              <a:t>Spørsmål til tema gjennomgått i gymsalen</a:t>
            </a:r>
          </a:p>
          <a:p>
            <a:endParaRPr lang="nb-NO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901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13346-739F-6CF2-A55E-4BD8842B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Klasseoversikt vg3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5AC30D99-0589-3CF2-5798-56A2B67AE7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4351" y="2206882"/>
          <a:ext cx="8623297" cy="3143885"/>
        </p:xfrm>
        <a:graphic>
          <a:graphicData uri="http://schemas.openxmlformats.org/drawingml/2006/table">
            <a:tbl>
              <a:tblPr/>
              <a:tblGrid>
                <a:gridCol w="891507">
                  <a:extLst>
                    <a:ext uri="{9D8B030D-6E8A-4147-A177-3AD203B41FA5}">
                      <a16:colId xmlns:a16="http://schemas.microsoft.com/office/drawing/2014/main" val="79477731"/>
                    </a:ext>
                  </a:extLst>
                </a:gridCol>
                <a:gridCol w="1106278">
                  <a:extLst>
                    <a:ext uri="{9D8B030D-6E8A-4147-A177-3AD203B41FA5}">
                      <a16:colId xmlns:a16="http://schemas.microsoft.com/office/drawing/2014/main" val="3676976297"/>
                    </a:ext>
                  </a:extLst>
                </a:gridCol>
                <a:gridCol w="1102226">
                  <a:extLst>
                    <a:ext uri="{9D8B030D-6E8A-4147-A177-3AD203B41FA5}">
                      <a16:colId xmlns:a16="http://schemas.microsoft.com/office/drawing/2014/main" val="768957869"/>
                    </a:ext>
                  </a:extLst>
                </a:gridCol>
                <a:gridCol w="1102226">
                  <a:extLst>
                    <a:ext uri="{9D8B030D-6E8A-4147-A177-3AD203B41FA5}">
                      <a16:colId xmlns:a16="http://schemas.microsoft.com/office/drawing/2014/main" val="162199672"/>
                    </a:ext>
                  </a:extLst>
                </a:gridCol>
                <a:gridCol w="1106278">
                  <a:extLst>
                    <a:ext uri="{9D8B030D-6E8A-4147-A177-3AD203B41FA5}">
                      <a16:colId xmlns:a16="http://schemas.microsoft.com/office/drawing/2014/main" val="3509225935"/>
                    </a:ext>
                  </a:extLst>
                </a:gridCol>
                <a:gridCol w="1106278">
                  <a:extLst>
                    <a:ext uri="{9D8B030D-6E8A-4147-A177-3AD203B41FA5}">
                      <a16:colId xmlns:a16="http://schemas.microsoft.com/office/drawing/2014/main" val="4073498971"/>
                    </a:ext>
                  </a:extLst>
                </a:gridCol>
                <a:gridCol w="1106278">
                  <a:extLst>
                    <a:ext uri="{9D8B030D-6E8A-4147-A177-3AD203B41FA5}">
                      <a16:colId xmlns:a16="http://schemas.microsoft.com/office/drawing/2014/main" val="2986724623"/>
                    </a:ext>
                  </a:extLst>
                </a:gridCol>
                <a:gridCol w="1102226">
                  <a:extLst>
                    <a:ext uri="{9D8B030D-6E8A-4147-A177-3AD203B41FA5}">
                      <a16:colId xmlns:a16="http://schemas.microsoft.com/office/drawing/2014/main" val="342680142"/>
                    </a:ext>
                  </a:extLst>
                </a:gridCol>
              </a:tblGrid>
              <a:tr h="458890">
                <a:tc>
                  <a:txBody>
                    <a:bodyPr/>
                    <a:lstStyle/>
                    <a:p>
                      <a:pPr algn="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16568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12701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0285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KRØ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63031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6631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4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7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3CCA31-CE4F-8105-234C-AE5B8FB8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Prosentvis</a:t>
            </a:r>
            <a:r>
              <a:rPr lang="en-US" sz="4400" baseline="0" dirty="0"/>
              <a:t> </a:t>
            </a:r>
            <a:r>
              <a:rPr lang="en-US" sz="4400" baseline="0" dirty="0" err="1"/>
              <a:t>bortfall</a:t>
            </a:r>
            <a:r>
              <a:rPr lang="en-US" sz="4400" baseline="0" dirty="0"/>
              <a:t> av </a:t>
            </a:r>
            <a:r>
              <a:rPr lang="en-US" sz="4400" baseline="0" dirty="0" err="1"/>
              <a:t>undervisningen</a:t>
            </a:r>
            <a:r>
              <a:rPr lang="en-US" sz="4400" baseline="0" dirty="0"/>
              <a:t> i </a:t>
            </a:r>
            <a:r>
              <a:rPr lang="en-US" sz="4400" baseline="0" dirty="0" err="1"/>
              <a:t>progamfag</a:t>
            </a:r>
            <a:r>
              <a:rPr lang="en-US" sz="4400" baseline="0" dirty="0"/>
              <a:t> i vg3</a:t>
            </a:r>
            <a:endParaRPr lang="nb-NO" dirty="0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C7A6598D-5363-B328-AAA9-3B21D1A487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4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A3409-49C2-46FC-0DC4-EAD416A1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Prosentvis bortfall av undervisning i vg3 fordelt på klasser og programområde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EB8F29B-CF7E-AAD8-58E3-01C0B554D6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04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FDE8C1-2BB3-4B77-CF98-C53A9B93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Skolen vurderer å opprette lekseverksteder. Hvilke fag mener du bør prioriteres i denne sammenhengen? (vg3)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12A00C8-3B03-55CE-0ED4-08130E13FE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32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919C45-C04D-1B1E-0D0C-D53ABA7F5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592" y="1438656"/>
            <a:ext cx="10427208" cy="755904"/>
          </a:xfrm>
        </p:spPr>
        <p:txBody>
          <a:bodyPr>
            <a:normAutofit/>
          </a:bodyPr>
          <a:lstStyle/>
          <a:p>
            <a:r>
              <a:rPr lang="nb-NO" sz="3600"/>
              <a:t>Hva gjør vi for å følge opp innspillene 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21B30A-3779-A023-A661-5C5DE349E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2304288"/>
            <a:ext cx="10561320" cy="41818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sz="3200" b="1" dirty="0"/>
              <a:t>Tette kunnskapshull:</a:t>
            </a:r>
          </a:p>
          <a:p>
            <a:r>
              <a:rPr lang="nb-NO" sz="2600" dirty="0"/>
              <a:t>Tilbud om støtte i fransk Vg1  i forkant av vurderinger</a:t>
            </a:r>
            <a:endParaRPr lang="nb-NO" sz="2600" dirty="0">
              <a:cs typeface="Calibri Light"/>
            </a:endParaRPr>
          </a:p>
          <a:p>
            <a:r>
              <a:rPr lang="nb-NO" sz="2600" dirty="0"/>
              <a:t>Tilbud om undervisning og lekseverksted  i matematikk (eget lysbilde)</a:t>
            </a:r>
            <a:endParaRPr lang="nb-NO" sz="2600" dirty="0">
              <a:cs typeface="Calibri Light"/>
            </a:endParaRPr>
          </a:p>
          <a:p>
            <a:r>
              <a:rPr lang="nb-NO" sz="2900" b="1" dirty="0"/>
              <a:t>Sosiale aktiviteter:</a:t>
            </a:r>
          </a:p>
          <a:p>
            <a:r>
              <a:rPr lang="nb-NO" sz="2600" dirty="0"/>
              <a:t>Se </a:t>
            </a:r>
            <a:r>
              <a:rPr lang="nb-NO" sz="2600" dirty="0" err="1"/>
              <a:t>årshjul</a:t>
            </a:r>
            <a:r>
              <a:rPr lang="nb-NO" sz="2600" dirty="0"/>
              <a:t> for aktiviteter  </a:t>
            </a:r>
            <a:r>
              <a:rPr lang="nb-NO" sz="2600" dirty="0" err="1"/>
              <a:t>klassvis</a:t>
            </a:r>
            <a:r>
              <a:rPr lang="nb-NO" sz="2600" dirty="0"/>
              <a:t>, trinn og hele skolen</a:t>
            </a:r>
          </a:p>
          <a:p>
            <a:r>
              <a:rPr lang="nb-NO" sz="2600" dirty="0"/>
              <a:t>Biblioteket får ekstra tilbud om miljøaktiviteter</a:t>
            </a:r>
          </a:p>
          <a:p>
            <a:r>
              <a:rPr lang="nb-NO" sz="2600" dirty="0"/>
              <a:t>Ny skolepsykolog fra 1.10  som skal tilby </a:t>
            </a:r>
            <a:r>
              <a:rPr lang="nb-NO" sz="2600" dirty="0" err="1"/>
              <a:t>drop</a:t>
            </a:r>
            <a:r>
              <a:rPr lang="nb-NO" sz="2600" dirty="0"/>
              <a:t>- in timer og gruppeaktiviteter utover våren</a:t>
            </a:r>
          </a:p>
          <a:p>
            <a:r>
              <a:rPr lang="nb-NO" sz="2600" dirty="0"/>
              <a:t>Tverrfaglig team følger opp definerte sårbare elever</a:t>
            </a:r>
            <a:endParaRPr lang="nb-NO" sz="2600" dirty="0">
              <a:cs typeface="Calibri Light"/>
            </a:endParaRPr>
          </a:p>
          <a:p>
            <a:endParaRPr lang="nb-NO" sz="2600" dirty="0">
              <a:cs typeface="Calibri Light"/>
            </a:endParaRPr>
          </a:p>
          <a:p>
            <a:endParaRPr lang="nb-NO" dirty="0"/>
          </a:p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319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1BE0BB-56BF-D1D5-C437-F1A7B174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38"/>
            <a:ext cx="9144000" cy="162877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5F4E4C5-BA81-C684-0646-84F1F5F20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4538"/>
            <a:ext cx="9144000" cy="484346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Tilbakemelding er ønske om matematikk i alle læreplaner fram til jul: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Lekseverksted hver torsdag i </a:t>
            </a:r>
            <a:r>
              <a:rPr lang="nb-NO" dirty="0" err="1"/>
              <a:t>lillebiblioteket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10.00-12.10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Lekseverksted lørdager </a:t>
            </a:r>
            <a:r>
              <a:rPr lang="nb-NO" dirty="0" err="1"/>
              <a:t>kl</a:t>
            </a:r>
            <a:r>
              <a:rPr lang="nb-NO" dirty="0"/>
              <a:t> 12.00-13.30 ( prøveordning betinget av antall elever som møter).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1T og 1P fredager første time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2P andre time torsdager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R1 og R2 onsdag 9.11 </a:t>
            </a:r>
            <a:r>
              <a:rPr lang="nb-NO" dirty="0" err="1"/>
              <a:t>kl</a:t>
            </a:r>
            <a:r>
              <a:rPr lang="nb-NO" dirty="0"/>
              <a:t> 8.20-9.50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R1 onsdag 16.11 </a:t>
            </a:r>
            <a:r>
              <a:rPr lang="nb-NO" dirty="0" err="1"/>
              <a:t>kl</a:t>
            </a:r>
            <a:r>
              <a:rPr lang="nb-NO" dirty="0"/>
              <a:t> 9.00-15.00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R2 onsdag 23.11 </a:t>
            </a:r>
            <a:r>
              <a:rPr lang="nb-NO" dirty="0" err="1"/>
              <a:t>kl</a:t>
            </a:r>
            <a:r>
              <a:rPr lang="nb-NO" dirty="0"/>
              <a:t> 8.20-9.50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Fransk Vg1 har fått 6t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/>
              <a:t>Vi evaluerer ved halvårsvurdering </a:t>
            </a:r>
            <a:r>
              <a:rPr lang="nb-NO" dirty="0" err="1"/>
              <a:t>ca</a:t>
            </a:r>
            <a:r>
              <a:rPr lang="nb-NO" dirty="0"/>
              <a:t> 15.1 og er åpne for mer støtte.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539094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2.xml><?xml version="1.0" encoding="utf-8"?>
<a:theme xmlns:a="http://schemas.openxmlformats.org/drawingml/2006/main" name="28 Valler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8 Valler" id="{30E40AA6-BFF1-4D17-AE25-47C04F4D469E}" vid="{F37A9566-7460-4C69-9E5F-2E8C1CF1DD1E}"/>
    </a:ext>
  </a:extLst>
</a:theme>
</file>

<file path=ppt/theme/theme3.xml><?xml version="1.0" encoding="utf-8"?>
<a:theme xmlns:a="http://schemas.openxmlformats.org/drawingml/2006/main" name="AFK_Utdanning_PP-mal">
  <a:themeElements>
    <a:clrScheme name="Akershus Fylkeskommune">
      <a:dk1>
        <a:sysClr val="windowText" lastClr="000000"/>
      </a:dk1>
      <a:lt1>
        <a:sysClr val="window" lastClr="FFFFFF"/>
      </a:lt1>
      <a:dk2>
        <a:srgbClr val="B7C8D6"/>
      </a:dk2>
      <a:lt2>
        <a:srgbClr val="EEECE1"/>
      </a:lt2>
      <a:accent1>
        <a:srgbClr val="E3E3CC"/>
      </a:accent1>
      <a:accent2>
        <a:srgbClr val="BEE6EF"/>
      </a:accent2>
      <a:accent3>
        <a:srgbClr val="E3EDF3"/>
      </a:accent3>
      <a:accent4>
        <a:srgbClr val="B7C8D6"/>
      </a:accent4>
      <a:accent5>
        <a:srgbClr val="F6987F"/>
      </a:accent5>
      <a:accent6>
        <a:srgbClr val="DCDDDE"/>
      </a:accent6>
      <a:hlink>
        <a:srgbClr val="F6987F"/>
      </a:hlink>
      <a:folHlink>
        <a:srgbClr val="F698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D7763B914844793383C3796917A43" ma:contentTypeVersion="6" ma:contentTypeDescription="Opprett et nytt dokument." ma:contentTypeScope="" ma:versionID="cbe4eda2d2e4e8840e45bcf415217c6e">
  <xsd:schema xmlns:xsd="http://www.w3.org/2001/XMLSchema" xmlns:xs="http://www.w3.org/2001/XMLSchema" xmlns:p="http://schemas.microsoft.com/office/2006/metadata/properties" xmlns:ns2="1e7610d3-236c-4086-a120-44da344f015a" xmlns:ns3="cf95f21c-3368-4597-b6d4-85aeb589097f" targetNamespace="http://schemas.microsoft.com/office/2006/metadata/properties" ma:root="true" ma:fieldsID="1a6816dc3e55459a94ed8914fe20eda4" ns2:_="" ns3:_="">
    <xsd:import namespace="1e7610d3-236c-4086-a120-44da344f015a"/>
    <xsd:import namespace="cf95f21c-3368-4597-b6d4-85aeb5890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610d3-236c-4086-a120-44da344f0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5f21c-3368-4597-b6d4-85aeb5890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7E0DE-E958-4395-943D-5C7438400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610d3-236c-4086-a120-44da344f015a"/>
    <ds:schemaRef ds:uri="cf95f21c-3368-4597-b6d4-85aeb5890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74015-3474-4591-A576-CB3F60D276FF}">
  <ds:schemaRefs>
    <ds:schemaRef ds:uri="http://schemas.microsoft.com/office/2006/documentManagement/types"/>
    <ds:schemaRef ds:uri="cf95f21c-3368-4597-b6d4-85aeb589097f"/>
    <ds:schemaRef ds:uri="1e7610d3-236c-4086-a120-44da344f015a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0FBB22-823D-44F3-9B82-4C929A2177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</TotalTime>
  <Words>2140</Words>
  <Application>Microsoft Office PowerPoint</Application>
  <PresentationFormat>Widescreen</PresentationFormat>
  <Paragraphs>363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Viken fylkeskommune</vt:lpstr>
      <vt:lpstr>28 Valler</vt:lpstr>
      <vt:lpstr>AFK_Utdanning_PP-mal</vt:lpstr>
      <vt:lpstr>Office-tema</vt:lpstr>
      <vt:lpstr>Velkommen til kontaktmøte vg3 </vt:lpstr>
      <vt:lpstr>Agenda</vt:lpstr>
      <vt:lpstr>Vg3 (n=145)</vt:lpstr>
      <vt:lpstr>Klasseoversikt vg3</vt:lpstr>
      <vt:lpstr>Prosentvis bortfall av undervisningen i progamfag i vg3</vt:lpstr>
      <vt:lpstr>Prosentvis bortfall av undervisning i vg3 fordelt på klasser og programområde</vt:lpstr>
      <vt:lpstr>Skolen vurderer å opprette lekseverksteder. Hvilke fag mener du bør prioriteres i denne sammenhengen? (vg3)</vt:lpstr>
      <vt:lpstr>Hva gjør vi for å følge opp innspillene ?</vt:lpstr>
      <vt:lpstr>PowerPoint Presentation</vt:lpstr>
      <vt:lpstr>PowerPoint Presentation</vt:lpstr>
      <vt:lpstr>To rådgivere: Bente Pedersen og Janne M. Hedemann</vt:lpstr>
      <vt:lpstr>Skole-hjem-samarbeid når eleven er over 18</vt:lpstr>
      <vt:lpstr>VG3-elev</vt:lpstr>
      <vt:lpstr>Tilrettelegge for den gode samtalen, våge å ta opp vanskelige tema</vt:lpstr>
      <vt:lpstr>Viktige frister for VG3</vt:lpstr>
      <vt:lpstr>Hva er førstegangsvitnemål?</vt:lpstr>
      <vt:lpstr>Nyttige nettsider</vt:lpstr>
      <vt:lpstr>PowerPoint Presentation</vt:lpstr>
      <vt:lpstr>PowerPoint Presentation</vt:lpstr>
      <vt:lpstr>PowerPoint Presentation</vt:lpstr>
      <vt:lpstr>PowerPoint Presentation</vt:lpstr>
      <vt:lpstr>Russetid 2023</vt:lpstr>
      <vt:lpstr>Russetid – en akseptert unntakstilstand? </vt:lpstr>
      <vt:lpstr>Foreldre gjør en forskjell</vt:lpstr>
      <vt:lpstr>Mye omsorg i å kunne ringe hjem for å bli hentet</vt:lpstr>
      <vt:lpstr>Inkluderende russetid, omsorg for hverandre</vt:lpstr>
      <vt:lpstr>Ungdom, rusmidler og  foreldresamarbeid</vt:lpstr>
      <vt:lpstr>Tilbudt / brukt - hasj eller marihuana  siste 12 mnd.</vt:lpstr>
      <vt:lpstr>Foreldre er viktige!</vt:lpstr>
      <vt:lpstr>Foreldre etter at russetiden er over </vt:lpstr>
      <vt:lpstr>VIS</vt:lpstr>
      <vt:lpstr>Fravær</vt:lpstr>
      <vt:lpstr>Viktige aktiviteter våren -23(legges ut i kalenderen på hjemmesiden for dere og teams for elevene</vt:lpstr>
      <vt:lpstr>møte med kontaktlærer</vt:lpstr>
      <vt:lpstr>Tilbakemelding til skolen.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kontaktmøte vg3</dc:title>
  <dc:creator>Anne Torbjørg Raastad-Hoel</dc:creator>
  <cp:lastModifiedBy>Ann-Kristin Hjelde</cp:lastModifiedBy>
  <cp:revision>39</cp:revision>
  <dcterms:created xsi:type="dcterms:W3CDTF">2022-01-26T11:06:55Z</dcterms:created>
  <dcterms:modified xsi:type="dcterms:W3CDTF">2022-10-20T15:49:13Z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2022-01-26T11:06:57Z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2653e7ad-40e2-43e3-9db4-863146f684ea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0x010100011D7763B914844793383C3796917A43</vt:lpwstr>
  </property>
</Properties>
</file>