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84" r:id="rId6"/>
    <p:sldMasterId id="2147483696" r:id="rId7"/>
  </p:sldMasterIdLst>
  <p:notesMasterIdLst>
    <p:notesMasterId r:id="rId33"/>
  </p:notesMasterIdLst>
  <p:sldIdLst>
    <p:sldId id="256" r:id="rId8"/>
    <p:sldId id="301" r:id="rId9"/>
    <p:sldId id="302" r:id="rId10"/>
    <p:sldId id="303" r:id="rId11"/>
    <p:sldId id="297" r:id="rId12"/>
    <p:sldId id="296" r:id="rId13"/>
    <p:sldId id="257" r:id="rId14"/>
    <p:sldId id="266" r:id="rId15"/>
    <p:sldId id="294" r:id="rId16"/>
    <p:sldId id="267" r:id="rId17"/>
    <p:sldId id="298" r:id="rId18"/>
    <p:sldId id="263" r:id="rId19"/>
    <p:sldId id="293" r:id="rId20"/>
    <p:sldId id="285" r:id="rId21"/>
    <p:sldId id="259" r:id="rId22"/>
    <p:sldId id="260" r:id="rId23"/>
    <p:sldId id="286" r:id="rId24"/>
    <p:sldId id="287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07B55B-AD7D-4ACF-945E-9B9869541672}" v="20" dt="2023-08-25T07:08:32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6890D-F04F-4AA7-A479-757EF51A9BFD}" type="datetimeFigureOut">
              <a:t>25.08.2023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0A807-30F7-4A6D-95F2-32C519994F4C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926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34 elever forserer i år – egen klasse på Vg1 + fordelt sammen med elever i Vg2</a:t>
            </a:r>
          </a:p>
          <a:p>
            <a:r>
              <a:rPr lang="nb-NO"/>
              <a:t>4 elever følger undervisning på UiO.</a:t>
            </a:r>
            <a:r>
              <a:rPr lang="nb-NO" baseline="0"/>
              <a:t> MAT1100U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A1BF7-5442-43F0-B808-18B7BDE9A6E6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595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sv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sv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sv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sv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Et bilde som inneholder lys&#10;&#10;Automatisk generert beskrivelse">
            <a:extLst>
              <a:ext uri="{FF2B5EF4-FFF2-40B4-BE49-F238E27FC236}">
                <a16:creationId xmlns:a16="http://schemas.microsoft.com/office/drawing/2014/main" id="{1EC0E4C4-3BBA-4C52-A3A7-75BE9130C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B6844EF-DB8E-4AF9-9F34-9CDDDD85BE8D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 descr="Et bilde som inneholder lys&#10;&#10;Automatisk generert beskrivelse">
            <a:extLst>
              <a:ext uri="{FF2B5EF4-FFF2-40B4-BE49-F238E27FC236}">
                <a16:creationId xmlns:a16="http://schemas.microsoft.com/office/drawing/2014/main" id="{AB4C1311-1974-4179-8BD1-FE25B1F15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7"/>
            <a:ext cx="12190230" cy="685743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5FB16F1-1EE8-4D3B-88A2-A493557A1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92702"/>
            <a:ext cx="10515601" cy="211578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56FE78-5F53-46CA-9941-9ADDB621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200560"/>
            <a:ext cx="10515601" cy="13855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CF3C85-6C0C-45C2-8DDB-743694BB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25.08.2023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F66373-3B7B-4945-868B-05809A9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F2FE77-5F61-4B30-AF9D-2B98FEEE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0B9ACA4-99F9-4DE7-A0F2-D1E1F41FCEBD}"/>
              </a:ext>
            </a:extLst>
          </p:cNvPr>
          <p:cNvSpPr txBox="1"/>
          <p:nvPr/>
        </p:nvSpPr>
        <p:spPr>
          <a:xfrm>
            <a:off x="838199" y="5935013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b-NO" sz="1875" b="1">
                <a:solidFill>
                  <a:schemeClr val="lt1"/>
                </a:solidFill>
                <a:latin typeface="+mn-lt"/>
              </a:rPr>
              <a:t>Viken viser vei.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2AB60E0-ADDB-4CF6-84A2-C5CE855FEB70}"/>
              </a:ext>
            </a:extLst>
          </p:cNvPr>
          <p:cNvSpPr txBox="1"/>
          <p:nvPr/>
        </p:nvSpPr>
        <p:spPr>
          <a:xfrm>
            <a:off x="8610601" y="5935013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nb-NO" sz="1875" b="1">
                <a:solidFill>
                  <a:schemeClr val="lt1"/>
                </a:solidFill>
                <a:latin typeface="+mn-lt"/>
              </a:rPr>
              <a:t>viken.no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E30C06B-CB6A-4C47-913A-968F3F063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4" y="289302"/>
            <a:ext cx="3695792" cy="15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0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334198-4568-488A-88BD-EEE42095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5D93029-CD10-450F-B4B1-31547DB59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4D657-277E-430F-AD81-03D6A935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AA2AE-3FE1-4D65-9C63-D2F1A5FC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9F7687-F855-4031-93D1-879D49FA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868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87B7BD8-5887-4FF4-B567-EBDCF8FF5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924D446-5067-4070-9143-D3CBF006D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479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3781F3-6661-475A-8536-46928C32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AD5D99-365A-47E3-8D37-E8EDE300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ECA96E-82E9-4C13-BD84-9E9C0908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3404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F10A4A5F-8073-411D-AFAE-BEAD9B145E79}" type="datetimeFigureOut">
              <a:rPr lang="en-GB" smtClean="0"/>
              <a:pPr/>
              <a:t>25/08/2023</a:t>
            </a:fld>
            <a:endParaRPr lang="en-GB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68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Et bilde som inneholder lys&#10;&#10;Automatisk generert beskrivelse">
            <a:extLst>
              <a:ext uri="{FF2B5EF4-FFF2-40B4-BE49-F238E27FC236}">
                <a16:creationId xmlns:a16="http://schemas.microsoft.com/office/drawing/2014/main" id="{1EC0E4C4-3BBA-4C52-A3A7-75BE9130C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B6844EF-DB8E-4AF9-9F34-9CDDDD85BE8D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 descr="Et bilde som inneholder lys&#10;&#10;Automatisk generert beskrivelse">
            <a:extLst>
              <a:ext uri="{FF2B5EF4-FFF2-40B4-BE49-F238E27FC236}">
                <a16:creationId xmlns:a16="http://schemas.microsoft.com/office/drawing/2014/main" id="{AB4C1311-1974-4179-8BD1-FE25B1F15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7"/>
            <a:ext cx="12190230" cy="685743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5FB16F1-1EE8-4D3B-88A2-A493557A1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92702"/>
            <a:ext cx="10515601" cy="211578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56FE78-5F53-46CA-9941-9ADDB621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200560"/>
            <a:ext cx="10515601" cy="13855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CF3C85-6C0C-45C2-8DDB-743694BB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25.08.2023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F66373-3B7B-4945-868B-05809A9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F2FE77-5F61-4B30-AF9D-2B98FEEE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574CA816-F730-4DAD-B5DE-49C4F8E9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030" y="793899"/>
            <a:ext cx="2050650" cy="606747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0B9ACA4-99F9-4DE7-A0F2-D1E1F41FCEBD}"/>
              </a:ext>
            </a:extLst>
          </p:cNvPr>
          <p:cNvSpPr txBox="1"/>
          <p:nvPr/>
        </p:nvSpPr>
        <p:spPr>
          <a:xfrm>
            <a:off x="838199" y="5935013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b-NO" sz="1875" b="1">
                <a:solidFill>
                  <a:schemeClr val="lt1"/>
                </a:solidFill>
                <a:latin typeface="+mn-lt"/>
              </a:rPr>
              <a:t>Viken viser vei.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2AB60E0-ADDB-4CF6-84A2-C5CE855FEB70}"/>
              </a:ext>
            </a:extLst>
          </p:cNvPr>
          <p:cNvSpPr txBox="1"/>
          <p:nvPr/>
        </p:nvSpPr>
        <p:spPr>
          <a:xfrm>
            <a:off x="8610601" y="5935013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nb-NO" sz="1875" b="1">
                <a:solidFill>
                  <a:schemeClr val="lt1"/>
                </a:solidFill>
                <a:latin typeface="+mn-lt"/>
              </a:rPr>
              <a:t>viken.no</a:t>
            </a:r>
          </a:p>
        </p:txBody>
      </p:sp>
    </p:spTree>
    <p:extLst>
      <p:ext uri="{BB962C8B-B14F-4D97-AF65-F5344CB8AC3E}">
        <p14:creationId xmlns:p14="http://schemas.microsoft.com/office/powerpoint/2010/main" val="163450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930DA7-9335-4E46-9D83-420FC8BE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CC9872-E4D6-4729-80A2-7FA451248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56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4C5C33-0EC6-416F-9FED-B905746D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8E329F5-FA29-4C37-A90C-58A8BB5A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D4DB3E-5BB2-449A-836D-41ECA9D5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295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3B996AA-813C-4393-9F52-9E67F660C37B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Et bilde som inneholder lys&#10;&#10;Automatisk generert beskrivelse">
            <a:extLst>
              <a:ext uri="{FF2B5EF4-FFF2-40B4-BE49-F238E27FC236}">
                <a16:creationId xmlns:a16="http://schemas.microsoft.com/office/drawing/2014/main" id="{0BDC3821-D527-4E0F-A98A-A81496CC3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EEBF25F2-BB38-4E81-B282-1DE7133F2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4550" y="5811418"/>
            <a:ext cx="1271700" cy="37627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CDF03F7-47D2-4877-AC0A-7688E621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31CA81-E160-44B0-9B09-C692BA664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966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DFEFA9-8ACF-4E16-90FE-BFCB7FCD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25.08.2023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B20001-282F-4522-9EFF-D58281A0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C8F343-FEA5-4C86-82E5-14F87474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0871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FFB490-A0CF-49D4-8077-470CDBD4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36BB0B-C5F9-4A85-A411-E471F454B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87532E-3195-4ACC-86DC-E8030284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F47C6B-B370-4C90-9024-AE409FC2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C0D8A6-DB8D-4804-96E0-E4C863F9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4FA741-8081-4331-A638-192B777F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792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09A8A7-6FE4-4DE0-B7AF-582FB71A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08D989-E242-4369-936D-63DF837E1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A7E22A-E1CB-4C22-9E6C-B495F5FBF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18D5030-0534-4B66-97ED-8F27E3ACC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CDC1207-99F2-4870-9FC0-404BEE62E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2C29777-B62C-40C2-82A1-39E336EA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74FBCCE-9547-42CE-B859-3D0BA2C9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D93BC5-9A96-442F-94F8-7BC7B4E8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9139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E97353-65B1-45D8-A4A1-9F999D7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F752D4-D5C1-4D83-A1B0-D4434A9E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E89A836-AE22-48B2-9FDE-A2E01D97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88F98E1-A198-4A85-A1A8-21B230C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1804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5E71CAA-387C-408D-AAB9-5A3648D1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53FCBA4-A28C-462F-919D-93245657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C3F32E-D2E4-488F-82C3-9767AE87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109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930DA7-9335-4E46-9D83-420FC8BE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CC9872-E4D6-4729-80A2-7FA451248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56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4C5C33-0EC6-416F-9FED-B905746D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8E329F5-FA29-4C37-A90C-58A8BB5A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D4DB3E-5BB2-449A-836D-41ECA9D5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295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A373A2-8227-45DE-A8C5-70102339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C4FB4E-2108-4131-846B-367FEFC3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24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0D9D36-EE8F-45DE-9B91-9D9074555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DB524CA-745F-4AC4-89A5-11412CA18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508DFA5-DCEB-413C-B6DA-7EE03E9A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D4325A-F722-4DCD-8530-C3211F5A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7555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E7F5C5-84A2-452D-A4F4-18E32522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FB7D057-224F-4DB6-AC96-7117AE1C3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6564CCD-795B-454B-AB0A-D114F9E7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3FC0AB-8656-40E4-858B-E1B34FB5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5DEBF97-1FC0-4D5B-85FD-B421103F2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D3E6DAC-CCCF-4CE2-8091-8CD81CA65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14330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334198-4568-488A-88BD-EEE42095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5D93029-CD10-450F-B4B1-31547DB59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4D657-277E-430F-AD81-03D6A935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AA2AE-3FE1-4D65-9C63-D2F1A5FC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9F7687-F855-4031-93D1-879D49FA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8687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87B7BD8-5887-4FF4-B567-EBDCF8FF5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924D446-5067-4070-9143-D3CBF006D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479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3781F3-6661-475A-8536-46928C32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AD5D99-365A-47E3-8D37-E8EDE300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ECA96E-82E9-4C13-BD84-9E9C0908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3404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Et bilde som inneholder lys&#10;&#10;Automatisk generert beskrivelse">
            <a:extLst>
              <a:ext uri="{FF2B5EF4-FFF2-40B4-BE49-F238E27FC236}">
                <a16:creationId xmlns:a16="http://schemas.microsoft.com/office/drawing/2014/main" id="{1EC0E4C4-3BBA-4C52-A3A7-75BE9130C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B6844EF-DB8E-4AF9-9F34-9CDDDD85BE8D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 descr="Et bilde som inneholder lys&#10;&#10;Automatisk generert beskrivelse">
            <a:extLst>
              <a:ext uri="{FF2B5EF4-FFF2-40B4-BE49-F238E27FC236}">
                <a16:creationId xmlns:a16="http://schemas.microsoft.com/office/drawing/2014/main" id="{AB4C1311-1974-4179-8BD1-FE25B1F15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7"/>
            <a:ext cx="12190230" cy="685743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5FB16F1-1EE8-4D3B-88A2-A493557A1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92702"/>
            <a:ext cx="10515601" cy="211578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56FE78-5F53-46CA-9941-9ADDB621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200560"/>
            <a:ext cx="10515601" cy="13855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CF3C85-6C0C-45C2-8DDB-743694BB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25.08.2023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F66373-3B7B-4945-868B-05809A9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F2FE77-5F61-4B30-AF9D-2B98FEEE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574CA816-F730-4DAD-B5DE-49C4F8E9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030" y="793899"/>
            <a:ext cx="2050650" cy="606747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0B9ACA4-99F9-4DE7-A0F2-D1E1F41FCEBD}"/>
              </a:ext>
            </a:extLst>
          </p:cNvPr>
          <p:cNvSpPr txBox="1"/>
          <p:nvPr/>
        </p:nvSpPr>
        <p:spPr>
          <a:xfrm>
            <a:off x="838199" y="5935013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b-NO" sz="1875" b="1">
                <a:solidFill>
                  <a:schemeClr val="lt1"/>
                </a:solidFill>
                <a:latin typeface="+mn-lt"/>
              </a:rPr>
              <a:t>Viken viser vei.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2AB60E0-ADDB-4CF6-84A2-C5CE855FEB70}"/>
              </a:ext>
            </a:extLst>
          </p:cNvPr>
          <p:cNvSpPr txBox="1"/>
          <p:nvPr/>
        </p:nvSpPr>
        <p:spPr>
          <a:xfrm>
            <a:off x="8610601" y="5935013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nb-NO" sz="1875" b="1">
                <a:solidFill>
                  <a:schemeClr val="lt1"/>
                </a:solidFill>
                <a:latin typeface="+mn-lt"/>
              </a:rPr>
              <a:t>viken.no</a:t>
            </a:r>
          </a:p>
        </p:txBody>
      </p:sp>
    </p:spTree>
    <p:extLst>
      <p:ext uri="{BB962C8B-B14F-4D97-AF65-F5344CB8AC3E}">
        <p14:creationId xmlns:p14="http://schemas.microsoft.com/office/powerpoint/2010/main" val="163450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930DA7-9335-4E46-9D83-420FC8BE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CC9872-E4D6-4729-80A2-7FA451248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56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4C5C33-0EC6-416F-9FED-B905746D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8E329F5-FA29-4C37-A90C-58A8BB5A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D4DB3E-5BB2-449A-836D-41ECA9D5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295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3B996AA-813C-4393-9F52-9E67F660C37B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Et bilde som inneholder lys&#10;&#10;Automatisk generert beskrivelse">
            <a:extLst>
              <a:ext uri="{FF2B5EF4-FFF2-40B4-BE49-F238E27FC236}">
                <a16:creationId xmlns:a16="http://schemas.microsoft.com/office/drawing/2014/main" id="{0BDC3821-D527-4E0F-A98A-A81496CC3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EEBF25F2-BB38-4E81-B282-1DE7133F2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4550" y="5811418"/>
            <a:ext cx="1271700" cy="37627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CDF03F7-47D2-4877-AC0A-7688E621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31CA81-E160-44B0-9B09-C692BA664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966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DFEFA9-8ACF-4E16-90FE-BFCB7FCD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25.08.2023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B20001-282F-4522-9EFF-D58281A0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C8F343-FEA5-4C86-82E5-14F87474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0871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FFB490-A0CF-49D4-8077-470CDBD4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36BB0B-C5F9-4A85-A411-E471F454B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87532E-3195-4ACC-86DC-E8030284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F47C6B-B370-4C90-9024-AE409FC2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C0D8A6-DB8D-4804-96E0-E4C863F9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4FA741-8081-4331-A638-192B777F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792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09A8A7-6FE4-4DE0-B7AF-582FB71A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08D989-E242-4369-936D-63DF837E1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A7E22A-E1CB-4C22-9E6C-B495F5FBF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18D5030-0534-4B66-97ED-8F27E3ACC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CDC1207-99F2-4870-9FC0-404BEE62E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2C29777-B62C-40C2-82A1-39E336EA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74FBCCE-9547-42CE-B859-3D0BA2C9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D93BC5-9A96-442F-94F8-7BC7B4E8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9139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E97353-65B1-45D8-A4A1-9F999D7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F752D4-D5C1-4D83-A1B0-D4434A9E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E89A836-AE22-48B2-9FDE-A2E01D97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88F98E1-A198-4A85-A1A8-21B230C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180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3B996AA-813C-4393-9F52-9E67F660C37B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Et bilde som inneholder lys&#10;&#10;Automatisk generert beskrivelse">
            <a:extLst>
              <a:ext uri="{FF2B5EF4-FFF2-40B4-BE49-F238E27FC236}">
                <a16:creationId xmlns:a16="http://schemas.microsoft.com/office/drawing/2014/main" id="{0BDC3821-D527-4E0F-A98A-A81496CC3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CDF03F7-47D2-4877-AC0A-7688E621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31CA81-E160-44B0-9B09-C692BA664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966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DFEFA9-8ACF-4E16-90FE-BFCB7FCD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25.08.2023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B20001-282F-4522-9EFF-D58281A0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C8F343-FEA5-4C86-82E5-14F87474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48481987-76F7-4E6B-8D89-1A4BB0257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59" y="5493445"/>
            <a:ext cx="2334316" cy="96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71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5E71CAA-387C-408D-AAB9-5A3648D1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53FCBA4-A28C-462F-919D-93245657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C3F32E-D2E4-488F-82C3-9767AE87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1090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A373A2-8227-45DE-A8C5-70102339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C4FB4E-2108-4131-846B-367FEFC3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24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0D9D36-EE8F-45DE-9B91-9D9074555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DB524CA-745F-4AC4-89A5-11412CA18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508DFA5-DCEB-413C-B6DA-7EE03E9A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D4325A-F722-4DCD-8530-C3211F5A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7555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E7F5C5-84A2-452D-A4F4-18E32522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FB7D057-224F-4DB6-AC96-7117AE1C3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6564CCD-795B-454B-AB0A-D114F9E7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3FC0AB-8656-40E4-858B-E1B34FB5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5DEBF97-1FC0-4D5B-85FD-B421103F2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D3E6DAC-CCCF-4CE2-8091-8CD81CA65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143305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334198-4568-488A-88BD-EEE42095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5D93029-CD10-450F-B4B1-31547DB59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4D657-277E-430F-AD81-03D6A935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AA2AE-3FE1-4D65-9C63-D2F1A5FC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9F7687-F855-4031-93D1-879D49FA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8687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87B7BD8-5887-4FF4-B567-EBDCF8FF5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924D446-5067-4070-9143-D3CBF006D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479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3781F3-6661-475A-8536-46928C32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AD5D99-365A-47E3-8D37-E8EDE300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ECA96E-82E9-4C13-BD84-9E9C0908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34043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Et bilde som inneholder lys&#10;&#10;Automatisk generert beskrivelse">
            <a:extLst>
              <a:ext uri="{FF2B5EF4-FFF2-40B4-BE49-F238E27FC236}">
                <a16:creationId xmlns:a16="http://schemas.microsoft.com/office/drawing/2014/main" id="{1EC0E4C4-3BBA-4C52-A3A7-75BE9130C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B6844EF-DB8E-4AF9-9F34-9CDDDD85BE8D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 descr="Et bilde som inneholder lys&#10;&#10;Automatisk generert beskrivelse">
            <a:extLst>
              <a:ext uri="{FF2B5EF4-FFF2-40B4-BE49-F238E27FC236}">
                <a16:creationId xmlns:a16="http://schemas.microsoft.com/office/drawing/2014/main" id="{AB4C1311-1974-4179-8BD1-FE25B1F15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7"/>
            <a:ext cx="12190230" cy="685743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5FB16F1-1EE8-4D3B-88A2-A493557A1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92702"/>
            <a:ext cx="10515601" cy="211578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56FE78-5F53-46CA-9941-9ADDB621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200560"/>
            <a:ext cx="10515601" cy="13855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CF3C85-6C0C-45C2-8DDB-743694BB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25.08.2023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F66373-3B7B-4945-868B-05809A9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F2FE77-5F61-4B30-AF9D-2B98FEEE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574CA816-F730-4DAD-B5DE-49C4F8E9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030" y="793899"/>
            <a:ext cx="2050650" cy="606747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0B9ACA4-99F9-4DE7-A0F2-D1E1F41FCEBD}"/>
              </a:ext>
            </a:extLst>
          </p:cNvPr>
          <p:cNvSpPr txBox="1"/>
          <p:nvPr/>
        </p:nvSpPr>
        <p:spPr>
          <a:xfrm>
            <a:off x="838199" y="5935013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b-NO" sz="1875" b="1">
                <a:solidFill>
                  <a:schemeClr val="lt1"/>
                </a:solidFill>
                <a:latin typeface="+mn-lt"/>
              </a:rPr>
              <a:t>Viken viser vei.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2AB60E0-ADDB-4CF6-84A2-C5CE855FEB70}"/>
              </a:ext>
            </a:extLst>
          </p:cNvPr>
          <p:cNvSpPr txBox="1"/>
          <p:nvPr/>
        </p:nvSpPr>
        <p:spPr>
          <a:xfrm>
            <a:off x="8610601" y="5935013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nb-NO" sz="1875" b="1">
                <a:solidFill>
                  <a:schemeClr val="lt1"/>
                </a:solidFill>
                <a:latin typeface="+mn-lt"/>
              </a:rPr>
              <a:t>viken.no</a:t>
            </a:r>
          </a:p>
        </p:txBody>
      </p:sp>
    </p:spTree>
    <p:extLst>
      <p:ext uri="{BB962C8B-B14F-4D97-AF65-F5344CB8AC3E}">
        <p14:creationId xmlns:p14="http://schemas.microsoft.com/office/powerpoint/2010/main" val="163450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930DA7-9335-4E46-9D83-420FC8BE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CC9872-E4D6-4729-80A2-7FA451248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56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4C5C33-0EC6-416F-9FED-B905746D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8E329F5-FA29-4C37-A90C-58A8BB5A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D4DB3E-5BB2-449A-836D-41ECA9D5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2955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3B996AA-813C-4393-9F52-9E67F660C37B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Et bilde som inneholder lys&#10;&#10;Automatisk generert beskrivelse">
            <a:extLst>
              <a:ext uri="{FF2B5EF4-FFF2-40B4-BE49-F238E27FC236}">
                <a16:creationId xmlns:a16="http://schemas.microsoft.com/office/drawing/2014/main" id="{0BDC3821-D527-4E0F-A98A-A81496CC3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EEBF25F2-BB38-4E81-B282-1DE7133F2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4550" y="5811418"/>
            <a:ext cx="1271700" cy="37627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CDF03F7-47D2-4877-AC0A-7688E621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31CA81-E160-44B0-9B09-C692BA664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966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DFEFA9-8ACF-4E16-90FE-BFCB7FCD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25.08.2023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B20001-282F-4522-9EFF-D58281A0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C8F343-FEA5-4C86-82E5-14F87474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08712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FFB490-A0CF-49D4-8077-470CDBD4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36BB0B-C5F9-4A85-A411-E471F454B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87532E-3195-4ACC-86DC-E8030284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F47C6B-B370-4C90-9024-AE409FC2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C0D8A6-DB8D-4804-96E0-E4C863F9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4FA741-8081-4331-A638-192B777F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7925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09A8A7-6FE4-4DE0-B7AF-582FB71A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08D989-E242-4369-936D-63DF837E1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A7E22A-E1CB-4C22-9E6C-B495F5FBF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18D5030-0534-4B66-97ED-8F27E3ACC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CDC1207-99F2-4870-9FC0-404BEE62E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2C29777-B62C-40C2-82A1-39E336EA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74FBCCE-9547-42CE-B859-3D0BA2C9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D93BC5-9A96-442F-94F8-7BC7B4E8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913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FFB490-A0CF-49D4-8077-470CDBD4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36BB0B-C5F9-4A85-A411-E471F454B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87532E-3195-4ACC-86DC-E8030284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F47C6B-B370-4C90-9024-AE409FC2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C0D8A6-DB8D-4804-96E0-E4C863F9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4FA741-8081-4331-A638-192B777F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792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E97353-65B1-45D8-A4A1-9F999D7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F752D4-D5C1-4D83-A1B0-D4434A9E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E89A836-AE22-48B2-9FDE-A2E01D97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88F98E1-A198-4A85-A1A8-21B230C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18040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5E71CAA-387C-408D-AAB9-5A3648D1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53FCBA4-A28C-462F-919D-93245657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C3F32E-D2E4-488F-82C3-9767AE87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10908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A373A2-8227-45DE-A8C5-70102339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C4FB4E-2108-4131-846B-367FEFC3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24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0D9D36-EE8F-45DE-9B91-9D9074555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DB524CA-745F-4AC4-89A5-11412CA18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508DFA5-DCEB-413C-B6DA-7EE03E9A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D4325A-F722-4DCD-8530-C3211F5A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75551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E7F5C5-84A2-452D-A4F4-18E32522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FB7D057-224F-4DB6-AC96-7117AE1C3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6564CCD-795B-454B-AB0A-D114F9E7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3FC0AB-8656-40E4-858B-E1B34FB5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5DEBF97-1FC0-4D5B-85FD-B421103F2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D3E6DAC-CCCF-4CE2-8091-8CD81CA65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143305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334198-4568-488A-88BD-EEE42095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5D93029-CD10-450F-B4B1-31547DB59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4D657-277E-430F-AD81-03D6A935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AA2AE-3FE1-4D65-9C63-D2F1A5FC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9F7687-F855-4031-93D1-879D49FA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86870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87B7BD8-5887-4FF4-B567-EBDCF8FF5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924D446-5067-4070-9143-D3CBF006D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479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3781F3-6661-475A-8536-46928C32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AD5D99-365A-47E3-8D37-E8EDE300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ECA96E-82E9-4C13-BD84-9E9C0908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340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09A8A7-6FE4-4DE0-B7AF-582FB71A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08D989-E242-4369-936D-63DF837E1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A7E22A-E1CB-4C22-9E6C-B495F5FBF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18D5030-0534-4B66-97ED-8F27E3ACC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CDC1207-99F2-4870-9FC0-404BEE62E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2C29777-B62C-40C2-82A1-39E336EA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74FBCCE-9547-42CE-B859-3D0BA2C9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D93BC5-9A96-442F-94F8-7BC7B4E8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913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E97353-65B1-45D8-A4A1-9F999D7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F752D4-D5C1-4D83-A1B0-D4434A9E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E89A836-AE22-48B2-9FDE-A2E01D97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88F98E1-A198-4A85-A1A8-21B230C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180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5E71CAA-387C-408D-AAB9-5A3648D1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53FCBA4-A28C-462F-919D-93245657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C3F32E-D2E4-488F-82C3-9767AE87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109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A373A2-8227-45DE-A8C5-70102339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C4FB4E-2108-4131-846B-367FEFC3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24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0D9D36-EE8F-45DE-9B91-9D9074555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DB524CA-745F-4AC4-89A5-11412CA18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508DFA5-DCEB-413C-B6DA-7EE03E9A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D4325A-F722-4DCD-8530-C3211F5A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755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E7F5C5-84A2-452D-A4F4-18E32522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FB7D057-224F-4DB6-AC96-7117AE1C3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6564CCD-795B-454B-AB0A-D114F9E7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3FC0AB-8656-40E4-858B-E1B34FB5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5DEBF97-1FC0-4D5B-85FD-B421103F2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D3E6DAC-CCCF-4CE2-8091-8CD81CA65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1433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5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5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3B3E75E-2741-44D0-A59D-CE517F62942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6390C31-2FDB-4F0F-9A34-71F2A5E9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148BFB-E633-4D94-BACF-7268B29C9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6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1620F2-F337-4AA8-A484-6EFDE69D7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583DEDF-007E-439E-B245-CB326C4BBF91}" type="datetimeFigureOut">
              <a:rPr lang="nb-NO" smtClean="0"/>
              <a:pPr/>
              <a:t>25.08.2023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9A6F4E6-30AC-47DF-AACB-6B620CCC8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E93409-E736-42E8-A73A-F269D95F7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F390A07E-8F3A-43EB-9FBF-EE5676C38A5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58" y="5491544"/>
            <a:ext cx="2347915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8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B5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B5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400" kern="1200">
          <a:solidFill>
            <a:srgbClr val="003B5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000" kern="1200">
          <a:solidFill>
            <a:srgbClr val="003B5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3B3E75E-2741-44D0-A59D-CE517F62942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6390C31-2FDB-4F0F-9A34-71F2A5E9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148BFB-E633-4D94-BACF-7268B29C9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6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1620F2-F337-4AA8-A484-6EFDE69D7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583DEDF-007E-439E-B245-CB326C4BBF91}" type="datetimeFigureOut">
              <a:rPr lang="nb-NO" smtClean="0"/>
              <a:pPr/>
              <a:t>25.08.2023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9A6F4E6-30AC-47DF-AACB-6B620CCC8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E93409-E736-42E8-A73A-F269D95F7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F4CDA52A-4DB1-4CAF-BA43-1B18932D12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8200" y="5811700"/>
            <a:ext cx="1271700" cy="37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8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B5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B5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400" kern="1200">
          <a:solidFill>
            <a:srgbClr val="003B5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000" kern="1200">
          <a:solidFill>
            <a:srgbClr val="003B5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3B3E75E-2741-44D0-A59D-CE517F62942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6390C31-2FDB-4F0F-9A34-71F2A5E9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148BFB-E633-4D94-BACF-7268B29C9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6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1620F2-F337-4AA8-A484-6EFDE69D7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583DEDF-007E-439E-B245-CB326C4BBF91}" type="datetimeFigureOut">
              <a:rPr lang="nb-NO" smtClean="0"/>
              <a:pPr/>
              <a:t>25.08.2023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9A6F4E6-30AC-47DF-AACB-6B620CCC8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E93409-E736-42E8-A73A-F269D95F7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F4CDA52A-4DB1-4CAF-BA43-1B18932D12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8200" y="5811700"/>
            <a:ext cx="1271700" cy="37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8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B5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B5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400" kern="1200">
          <a:solidFill>
            <a:srgbClr val="003B5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000" kern="1200">
          <a:solidFill>
            <a:srgbClr val="003B5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3B3E75E-2741-44D0-A59D-CE517F62942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6390C31-2FDB-4F0F-9A34-71F2A5E9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148BFB-E633-4D94-BACF-7268B29C9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6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1620F2-F337-4AA8-A484-6EFDE69D7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583DEDF-007E-439E-B245-CB326C4BBF91}" type="datetimeFigureOut">
              <a:rPr lang="nb-NO" smtClean="0"/>
              <a:pPr/>
              <a:t>25.08.2023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9A6F4E6-30AC-47DF-AACB-6B620CCC8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E93409-E736-42E8-A73A-F269D95F7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F4CDA52A-4DB1-4CAF-BA43-1B18932D12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8200" y="5811700"/>
            <a:ext cx="1271700" cy="37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8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B5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B5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400" kern="1200">
          <a:solidFill>
            <a:srgbClr val="003B5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000" kern="1200">
          <a:solidFill>
            <a:srgbClr val="003B5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valler.vgs.no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0481CB-4A6E-46EA-979F-C27F2E6CD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92702"/>
            <a:ext cx="10515601" cy="884722"/>
          </a:xfrm>
        </p:spPr>
        <p:txBody>
          <a:bodyPr>
            <a:normAutofit fontScale="90000"/>
          </a:bodyPr>
          <a:lstStyle/>
          <a:p>
            <a:r>
              <a:rPr lang="nb-NO"/>
              <a:t>Velkommen!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13DC397-EB76-480B-B8DF-8DED36232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877424"/>
            <a:ext cx="10515601" cy="297809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b-NO" dirty="0">
                <a:cs typeface="Calibri Light"/>
              </a:rPr>
              <a:t>Elev- og miljøtjenesten</a:t>
            </a:r>
          </a:p>
          <a:p>
            <a:r>
              <a:rPr lang="nb-NO" dirty="0">
                <a:cs typeface="Calibri Light"/>
              </a:rPr>
              <a:t>Første skoleuke</a:t>
            </a:r>
          </a:p>
          <a:p>
            <a:r>
              <a:rPr lang="nb-NO" dirty="0">
                <a:cs typeface="Calibri Light"/>
              </a:rPr>
              <a:t>Fagfornyelsen</a:t>
            </a:r>
          </a:p>
          <a:p>
            <a:r>
              <a:rPr lang="nb-NO" dirty="0"/>
              <a:t>VIS og fravær</a:t>
            </a:r>
            <a:endParaRPr lang="nb-NO" dirty="0">
              <a:cs typeface="Calibri Light"/>
            </a:endParaRPr>
          </a:p>
          <a:p>
            <a:r>
              <a:rPr lang="nb-NO" dirty="0"/>
              <a:t>Valg elevene skal gjøre høsten 2023</a:t>
            </a:r>
            <a:endParaRPr lang="nb-NO" dirty="0">
              <a:cs typeface="Calibri Light"/>
            </a:endParaRPr>
          </a:p>
          <a:p>
            <a:r>
              <a:rPr lang="nb-NO" dirty="0"/>
              <a:t>Samarbeid skole-hjem</a:t>
            </a:r>
            <a:endParaRPr lang="nb-NO" dirty="0">
              <a:cs typeface="Calibri Light"/>
            </a:endParaRPr>
          </a:p>
          <a:p>
            <a:r>
              <a:rPr lang="nb-NO" dirty="0"/>
              <a:t>Møte med kontaktlærere</a:t>
            </a:r>
            <a:endParaRPr lang="nb-NO" dirty="0">
              <a:cs typeface="Calibri Light"/>
            </a:endParaRPr>
          </a:p>
          <a:p>
            <a:endParaRPr lang="nb-NO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95914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10AEA3-7F5A-41A1-A98C-EE034587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8427"/>
          </a:xfrm>
        </p:spPr>
        <p:txBody>
          <a:bodyPr/>
          <a:lstStyle/>
          <a:p>
            <a:r>
              <a:rPr lang="nb-NO"/>
              <a:t>Fagfornyelsen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401EC1A-5A99-475C-BEA9-54FA9FB39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" y="1153551"/>
            <a:ext cx="10762957" cy="455918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nb-NO" sz="3200" dirty="0"/>
          </a:p>
          <a:p>
            <a:r>
              <a:rPr lang="nb-NO" sz="11200" dirty="0"/>
              <a:t>Implementert nye læreplaner på alle trinn</a:t>
            </a:r>
          </a:p>
          <a:p>
            <a:r>
              <a:rPr lang="nb-NO" sz="11200" dirty="0"/>
              <a:t>Dybdelæring og progresjon i fagene</a:t>
            </a:r>
          </a:p>
          <a:p>
            <a:r>
              <a:rPr lang="nb-NO" sz="11200" dirty="0"/>
              <a:t>Tverrfaglig arbeid – bærekraftig utvikling, livsmestring, kreativitet og samarbeid, demokrati og medborgerskap</a:t>
            </a:r>
          </a:p>
          <a:p>
            <a:r>
              <a:rPr lang="nb-NO" sz="11200" dirty="0"/>
              <a:t>Profesjonsutvikling  og samarbeid– kollektiv kapasitet. Betydning for elevenes læring</a:t>
            </a:r>
          </a:p>
          <a:p>
            <a:pPr lvl="1"/>
            <a:r>
              <a:rPr lang="nb-NO" sz="11200" dirty="0"/>
              <a:t>Kollegaveiledning</a:t>
            </a:r>
          </a:p>
          <a:p>
            <a:pPr lvl="1"/>
            <a:r>
              <a:rPr lang="nb-NO" sz="11200" dirty="0"/>
              <a:t>Planlagt samarbeidstid – ressurser</a:t>
            </a:r>
          </a:p>
          <a:p>
            <a:r>
              <a:rPr lang="nb-NO" sz="11200" dirty="0"/>
              <a:t>Vurdering for læring:</a:t>
            </a:r>
          </a:p>
          <a:p>
            <a:pPr lvl="1"/>
            <a:r>
              <a:rPr lang="nb-NO" sz="11200" dirty="0"/>
              <a:t>Gi eleven større bevissthet/refleksjon rundt egen læring;  lære å lære (studieteknikk). Den gode fagsamtalen</a:t>
            </a:r>
          </a:p>
          <a:p>
            <a:endParaRPr lang="nb-NO" sz="72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b-NO" sz="7200" dirty="0"/>
          </a:p>
          <a:p>
            <a:pPr marL="0" indent="0">
              <a:buNone/>
            </a:pPr>
            <a:r>
              <a:rPr lang="nb-NO" sz="7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4379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586BBD-BD86-F7D7-41EA-201AF82DA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Skolens satsingsområder - studiespesialisering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0A7C9E-84EB-B54D-8A72-E66933FCC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8840"/>
          </a:xfrm>
        </p:spPr>
        <p:txBody>
          <a:bodyPr>
            <a:normAutofit/>
          </a:bodyPr>
          <a:lstStyle/>
          <a:p>
            <a:r>
              <a:rPr lang="nb-NO" dirty="0"/>
              <a:t>Akademisk skriving</a:t>
            </a:r>
          </a:p>
          <a:p>
            <a:r>
              <a:rPr lang="nb-NO" dirty="0"/>
              <a:t>Studieteknikk – lære å lære</a:t>
            </a:r>
          </a:p>
          <a:p>
            <a:r>
              <a:rPr lang="nb-NO" dirty="0"/>
              <a:t>Erasmus+ utvekslingsprogram </a:t>
            </a:r>
          </a:p>
        </p:txBody>
      </p:sp>
      <p:pic>
        <p:nvPicPr>
          <p:cNvPr id="5" name="Bilde 4" descr="Et bilde som inneholder klær, person, innendørs, Menneskeansikt&#10;&#10;Automatisk generert beskrivelse">
            <a:extLst>
              <a:ext uri="{FF2B5EF4-FFF2-40B4-BE49-F238E27FC236}">
                <a16:creationId xmlns:a16="http://schemas.microsoft.com/office/drawing/2014/main" id="{C7F69E50-F8C0-C0D9-FF29-A03B11E34F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" r="5580" b="4"/>
          <a:stretch/>
        </p:blipFill>
        <p:spPr>
          <a:xfrm>
            <a:off x="6172200" y="1825625"/>
            <a:ext cx="5181600" cy="3768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5555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C05625-F39D-469D-A8F6-B9BE2C150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Vg1-elevene: Fag, vurdering og valg videre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16287E-A905-41D0-84B3-3BC8D05B4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Vg1 består av: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Fellesfag</a:t>
            </a:r>
          </a:p>
          <a:p>
            <a:r>
              <a:rPr lang="nb-NO" dirty="0"/>
              <a:t>Matematikk og fremmedspråk</a:t>
            </a:r>
          </a:p>
          <a:p>
            <a:r>
              <a:rPr lang="nb-NO" dirty="0"/>
              <a:t>Klassens time</a:t>
            </a:r>
          </a:p>
          <a:p>
            <a:endParaRPr lang="nb-NO" dirty="0"/>
          </a:p>
          <a:p>
            <a:r>
              <a:rPr lang="nb-NO" dirty="0"/>
              <a:t>Fem avgangsfag med karakter på vitnemålet:</a:t>
            </a:r>
            <a:br>
              <a:rPr lang="nb-NO" dirty="0"/>
            </a:br>
            <a:r>
              <a:rPr lang="nb-NO" dirty="0"/>
              <a:t>Engelsk, Geografi, Samfunnskunnskap, Naturfag og Matematikk</a:t>
            </a:r>
          </a:p>
        </p:txBody>
      </p:sp>
    </p:spTree>
    <p:extLst>
      <p:ext uri="{BB962C8B-B14F-4D97-AF65-F5344CB8AC3E}">
        <p14:creationId xmlns:p14="http://schemas.microsoft.com/office/powerpoint/2010/main" val="1328188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95600" y="1772816"/>
            <a:ext cx="7632848" cy="44911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07975" indent="-307975" algn="l" defTabSz="914400" rtl="0" eaLnBrk="1" latinLnBrk="0" hangingPunct="1">
              <a:spcBef>
                <a:spcPts val="1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250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itchFamily="2" charset="2"/>
              <a:buChar char="Ø"/>
            </a:pPr>
            <a:endParaRPr lang="nb-NO" sz="2200">
              <a:solidFill>
                <a:srgbClr val="212745"/>
              </a:solidFill>
              <a:latin typeface="Trebuchet MS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665896"/>
              </p:ext>
            </p:extLst>
          </p:nvPr>
        </p:nvGraphicFramePr>
        <p:xfrm>
          <a:off x="2362200" y="400050"/>
          <a:ext cx="6972300" cy="522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3" imgW="4055517" imgH="3042164" progId="PowerPoint.Slide.8">
                  <p:embed/>
                </p:oleObj>
              </mc:Choice>
              <mc:Fallback>
                <p:oleObj name="Slide" r:id="rId3" imgW="4055517" imgH="3042164" progId="PowerPoint.Slide.8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00050"/>
                        <a:ext cx="6972300" cy="522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720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77DDD0-1217-4C88-8C8B-7C2931C0D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Vurdering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0D7BC9-844D-4544-94E8-0A638B993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899"/>
            <a:ext cx="10515600" cy="3778898"/>
          </a:xfrm>
        </p:spPr>
        <p:txBody>
          <a:bodyPr/>
          <a:lstStyle/>
          <a:p>
            <a:r>
              <a:rPr lang="nb-NO" dirty="0"/>
              <a:t>Underveisvurdering. </a:t>
            </a:r>
            <a:r>
              <a:rPr lang="nb-NO" b="1" u="sng" dirty="0"/>
              <a:t>Elevsamtaler</a:t>
            </a:r>
            <a:r>
              <a:rPr lang="nb-NO" dirty="0"/>
              <a:t> og </a:t>
            </a:r>
            <a:r>
              <a:rPr lang="nb-NO" b="1" u="sng" dirty="0"/>
              <a:t>fagsamtaler</a:t>
            </a:r>
          </a:p>
          <a:p>
            <a:r>
              <a:rPr lang="nb-NO" dirty="0"/>
              <a:t>Halvårsvurdering i januar</a:t>
            </a:r>
          </a:p>
          <a:p>
            <a:r>
              <a:rPr lang="nb-NO" dirty="0"/>
              <a:t>Halvårsvurdering i juni i fag som ikke er avsluttende</a:t>
            </a:r>
          </a:p>
          <a:p>
            <a:r>
              <a:rPr lang="nb-NO" dirty="0"/>
              <a:t>Standpunktkarakteren skal fortelle om elevens sluttkompetanse i faget- i en sum av alle fagets deler. Standpunktkarakteren bygger på den kompetansen elevene viser ved jevn deltakelse i timen og ved spesielle prøver</a:t>
            </a:r>
          </a:p>
          <a:p>
            <a:r>
              <a:rPr lang="nb-NO" dirty="0"/>
              <a:t>Varierte vurderingsformer med vurderingskriterier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9431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0CB916-9266-4BDD-BD69-8FA6C1C8A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VIS – Visma </a:t>
            </a:r>
            <a:r>
              <a:rPr lang="nb-NO"/>
              <a:t>in School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D4E60D-CB10-42E4-85B4-DF6D75114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6" y="1420837"/>
            <a:ext cx="10720754" cy="50720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Elevfravær 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- 10%  grensen gjelder i år</a:t>
            </a:r>
          </a:p>
          <a:p>
            <a:r>
              <a:rPr lang="nb-NO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Legge inn eget fravær</a:t>
            </a:r>
          </a:p>
          <a:p>
            <a:pPr lvl="1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Planlagt, fremtidig fravær</a:t>
            </a:r>
            <a:r>
              <a:rPr lang="nb-NO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nb-NO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Elevsøknader</a:t>
            </a:r>
          </a:p>
          <a:p>
            <a:pPr lvl="1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Dokumentere eget fravær; f.eks. legeerklæring ved sykdom</a:t>
            </a:r>
            <a:endParaRPr lang="nb-NO" b="0" i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F</a:t>
            </a:r>
            <a:r>
              <a:rPr lang="nb-NO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ritak, utvidet tid og tilrettelegging på eksamen, fratrekk av fravær</a:t>
            </a:r>
          </a:p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Vurderinger i fagene</a:t>
            </a:r>
            <a:endParaRPr lang="nb-NO" b="0" i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b-NO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Elevsamtaler</a:t>
            </a:r>
          </a:p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Foreldrepålogging gjennom ID-porten</a:t>
            </a:r>
            <a:endParaRPr lang="nb-NO" b="0" i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nb-NO" b="0" i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nb-NO" b="0" i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319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F68EFC-6FB6-4F41-BB78-DABE6FE8B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Fravær og fraværsgrense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E8E36A0C-983B-4B7A-8815-EA8DED7BE5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666832"/>
              </p:ext>
            </p:extLst>
          </p:nvPr>
        </p:nvGraphicFramePr>
        <p:xfrm>
          <a:off x="618977" y="1869598"/>
          <a:ext cx="10325686" cy="3729344"/>
        </p:xfrm>
        <a:graphic>
          <a:graphicData uri="http://schemas.openxmlformats.org/drawingml/2006/table">
            <a:tbl>
              <a:tblPr/>
              <a:tblGrid>
                <a:gridCol w="1225119">
                  <a:extLst>
                    <a:ext uri="{9D8B030D-6E8A-4147-A177-3AD203B41FA5}">
                      <a16:colId xmlns:a16="http://schemas.microsoft.com/office/drawing/2014/main" val="1323956194"/>
                    </a:ext>
                  </a:extLst>
                </a:gridCol>
                <a:gridCol w="1881020">
                  <a:extLst>
                    <a:ext uri="{9D8B030D-6E8A-4147-A177-3AD203B41FA5}">
                      <a16:colId xmlns:a16="http://schemas.microsoft.com/office/drawing/2014/main" val="1080264493"/>
                    </a:ext>
                  </a:extLst>
                </a:gridCol>
                <a:gridCol w="2719592">
                  <a:extLst>
                    <a:ext uri="{9D8B030D-6E8A-4147-A177-3AD203B41FA5}">
                      <a16:colId xmlns:a16="http://schemas.microsoft.com/office/drawing/2014/main" val="700704963"/>
                    </a:ext>
                  </a:extLst>
                </a:gridCol>
                <a:gridCol w="4499955">
                  <a:extLst>
                    <a:ext uri="{9D8B030D-6E8A-4147-A177-3AD203B41FA5}">
                      <a16:colId xmlns:a16="http://schemas.microsoft.com/office/drawing/2014/main" val="2545786502"/>
                    </a:ext>
                  </a:extLst>
                </a:gridCol>
              </a:tblGrid>
              <a:tr h="1243114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Timer i faget​</a:t>
                      </a:r>
                      <a:endParaRPr lang="nb-NO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5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5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Samtale elev etter … økter​</a:t>
                      </a:r>
                      <a:endParaRPr lang="nb-NO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5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5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Varsel etter … økter​</a:t>
                      </a:r>
                      <a:endParaRPr lang="nb-NO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5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5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Karakter settes ikke etter … økter​</a:t>
                      </a:r>
                      <a:endParaRPr lang="nb-NO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5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5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458189"/>
                  </a:ext>
                </a:extLst>
              </a:tr>
              <a:tr h="497246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nb-NO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5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5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5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5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104402"/>
                  </a:ext>
                </a:extLst>
              </a:tr>
              <a:tr h="497246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nb-NO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969032"/>
                  </a:ext>
                </a:extLst>
              </a:tr>
              <a:tr h="497246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nb-NO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213030"/>
                  </a:ext>
                </a:extLst>
              </a:tr>
              <a:tr h="497246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lang="nb-NO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370199"/>
                  </a:ext>
                </a:extLst>
              </a:tr>
              <a:tr h="497246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r>
                        <a:rPr lang="nb-NO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446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51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F45F4A-F773-4EFD-9C14-6211F5814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488"/>
          </a:xfrm>
        </p:spPr>
        <p:txBody>
          <a:bodyPr anchor="ctr">
            <a:normAutofit fontScale="90000"/>
          </a:bodyPr>
          <a:lstStyle/>
          <a:p>
            <a:r>
              <a:rPr lang="nb-NO" sz="3100" dirty="0"/>
              <a:t>Fagvalg elevene må gjøre i Vg1 (desember). Fagtilbud Vg2 - programfag</a:t>
            </a:r>
            <a:br>
              <a:rPr lang="nb-NO" sz="3100" dirty="0"/>
            </a:br>
            <a:endParaRPr lang="nb-NO" sz="31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F723D0-D1D9-44E0-A4A9-5BDBB8736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0261"/>
            <a:ext cx="5181600" cy="3340359"/>
          </a:xfrm>
        </p:spPr>
        <p:txBody>
          <a:bodyPr>
            <a:normAutofit lnSpcReduction="10000"/>
          </a:bodyPr>
          <a:lstStyle/>
          <a:p>
            <a:r>
              <a:rPr lang="nb-NO" dirty="0"/>
              <a:t>Realfag</a:t>
            </a:r>
          </a:p>
          <a:p>
            <a:pPr lvl="1"/>
            <a:r>
              <a:rPr lang="nb-NO" dirty="0"/>
              <a:t>Biologi</a:t>
            </a:r>
          </a:p>
          <a:p>
            <a:pPr lvl="1"/>
            <a:r>
              <a:rPr lang="nb-NO" dirty="0"/>
              <a:t>Fysikk</a:t>
            </a:r>
          </a:p>
          <a:p>
            <a:pPr lvl="1"/>
            <a:r>
              <a:rPr lang="nb-NO" dirty="0"/>
              <a:t>Kjemi</a:t>
            </a:r>
          </a:p>
          <a:p>
            <a:pPr lvl="1"/>
            <a:r>
              <a:rPr lang="nb-NO" dirty="0"/>
              <a:t>Matematikk R1 eller S1</a:t>
            </a:r>
          </a:p>
          <a:p>
            <a:pPr lvl="1"/>
            <a:r>
              <a:rPr lang="nb-NO" dirty="0"/>
              <a:t>Teknologi og forskningslære</a:t>
            </a:r>
          </a:p>
          <a:p>
            <a:pPr lvl="1"/>
            <a:r>
              <a:rPr lang="nb-NO" dirty="0"/>
              <a:t>Programmering og modellering*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56BB3D4-6198-4247-820E-C91D790BB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0261"/>
            <a:ext cx="5181600" cy="3834882"/>
          </a:xfrm>
        </p:spPr>
        <p:txBody>
          <a:bodyPr>
            <a:normAutofit lnSpcReduction="10000"/>
          </a:bodyPr>
          <a:lstStyle/>
          <a:p>
            <a:r>
              <a:rPr lang="nb-NO" dirty="0"/>
              <a:t>Språk, samfunnsfag, økonomi</a:t>
            </a:r>
          </a:p>
          <a:p>
            <a:pPr lvl="1"/>
            <a:r>
              <a:rPr lang="nb-NO" dirty="0"/>
              <a:t>Engelsk</a:t>
            </a:r>
          </a:p>
          <a:p>
            <a:pPr lvl="1"/>
            <a:r>
              <a:rPr lang="nb-NO" dirty="0"/>
              <a:t>Historie og filosofi</a:t>
            </a:r>
          </a:p>
          <a:p>
            <a:pPr lvl="1"/>
            <a:r>
              <a:rPr lang="nb-NO" dirty="0"/>
              <a:t>Næringslivsøkonomi</a:t>
            </a:r>
          </a:p>
          <a:p>
            <a:pPr lvl="1"/>
            <a:r>
              <a:rPr lang="nb-NO" dirty="0"/>
              <a:t>Samfunnsøkonomi</a:t>
            </a:r>
          </a:p>
          <a:p>
            <a:pPr lvl="1"/>
            <a:r>
              <a:rPr lang="nb-NO" dirty="0"/>
              <a:t>Sosiologi og sosialantropologi</a:t>
            </a:r>
          </a:p>
          <a:p>
            <a:pPr lvl="1"/>
            <a:r>
              <a:rPr lang="nb-NO" dirty="0"/>
              <a:t>Psykologi</a:t>
            </a:r>
          </a:p>
          <a:p>
            <a:pPr lvl="1"/>
            <a:r>
              <a:rPr lang="nb-NO" dirty="0"/>
              <a:t>Rettslære</a:t>
            </a:r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r>
              <a:rPr lang="nb-NO" dirty="0"/>
              <a:t>+ Fremmedspråk nivå 3 i Vg3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95DBDB5-516E-4A11-A76A-4C51DD8F17B8}"/>
              </a:ext>
            </a:extLst>
          </p:cNvPr>
          <p:cNvSpPr txBox="1"/>
          <p:nvPr/>
        </p:nvSpPr>
        <p:spPr>
          <a:xfrm>
            <a:off x="838200" y="473062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/>
              <a:t>Kunst, design og arkitektur</a:t>
            </a:r>
          </a:p>
        </p:txBody>
      </p:sp>
    </p:spTree>
    <p:extLst>
      <p:ext uri="{BB962C8B-B14F-4D97-AF65-F5344CB8AC3E}">
        <p14:creationId xmlns:p14="http://schemas.microsoft.com/office/powerpoint/2010/main" val="1919621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790A0E-C93F-490B-BABB-57FC7BED8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4" y="106533"/>
            <a:ext cx="10860656" cy="1216240"/>
          </a:xfrm>
        </p:spPr>
        <p:txBody>
          <a:bodyPr/>
          <a:lstStyle/>
          <a:p>
            <a:r>
              <a:rPr lang="nb-NO"/>
              <a:t>Samarbeid skole - hjem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A95F79F-FAF3-4C02-B992-39F1DD8F2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44" y="1046615"/>
            <a:ext cx="10860656" cy="464397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b-NO" dirty="0"/>
              <a:t>Generell informasjon på skolens hjemmeside </a:t>
            </a:r>
            <a:r>
              <a:rPr lang="nb-NO" dirty="0">
                <a:hlinkClick r:id="rId2"/>
              </a:rPr>
              <a:t>valler.vgs.no</a:t>
            </a:r>
            <a:r>
              <a:rPr lang="nb-NO" dirty="0"/>
              <a:t> , </a:t>
            </a:r>
            <a:r>
              <a:rPr lang="nb-NO" dirty="0" err="1"/>
              <a:t>facebook</a:t>
            </a:r>
            <a:r>
              <a:rPr lang="nb-NO" dirty="0"/>
              <a:t>, </a:t>
            </a:r>
            <a:r>
              <a:rPr lang="nb-NO" dirty="0" err="1"/>
              <a:t>instagram</a:t>
            </a:r>
            <a:r>
              <a:rPr lang="nb-NO" dirty="0"/>
              <a:t> og VIS</a:t>
            </a:r>
          </a:p>
          <a:p>
            <a:r>
              <a:rPr lang="nb-NO" dirty="0">
                <a:cs typeface="Calibri Light"/>
              </a:rPr>
              <a:t>Revy, bli kjent fester og russetid om tre år  </a:t>
            </a:r>
            <a:endParaRPr lang="nb-NO" dirty="0"/>
          </a:p>
          <a:p>
            <a:r>
              <a:rPr lang="nb-NO" dirty="0"/>
              <a:t>Torsdag 12.10: Kontaktmøte ang. elevenes fagvalg, karriereveiledning rådgivertjenesten og helsesykepleier er tilstede</a:t>
            </a:r>
            <a:endParaRPr lang="nb-NO" dirty="0">
              <a:cs typeface="Calibri Light"/>
            </a:endParaRPr>
          </a:p>
          <a:p>
            <a:r>
              <a:rPr lang="nb-NO" dirty="0"/>
              <a:t>Uke 4 og 5 i 2024: Utviklingssamtaler. Kontaktlærer innkaller</a:t>
            </a:r>
            <a:endParaRPr lang="nb-NO" dirty="0">
              <a:cs typeface="Calibri Light"/>
            </a:endParaRPr>
          </a:p>
          <a:p>
            <a:r>
              <a:rPr lang="nb-NO" dirty="0">
                <a:cs typeface="Calibri Light"/>
              </a:rPr>
              <a:t>Sluttvurderingsperiode ukene  16 og 17</a:t>
            </a:r>
            <a:endParaRPr lang="nb-NO" dirty="0"/>
          </a:p>
          <a:p>
            <a:r>
              <a:rPr lang="nb-NO" dirty="0"/>
              <a:t>Eksamen trekk til skriftlig 15.5 og muntlig 14.6 og eksamen 18.6 (20%)</a:t>
            </a:r>
            <a:endParaRPr lang="nb-NO" dirty="0">
              <a:cs typeface="Calibri Light"/>
            </a:endParaRPr>
          </a:p>
          <a:p>
            <a:r>
              <a:rPr lang="nb-NO" dirty="0"/>
              <a:t>Siste skoledag 21/6 </a:t>
            </a:r>
          </a:p>
          <a:p>
            <a:r>
              <a:rPr lang="nb-NO" dirty="0"/>
              <a:t>For øvrig: Ta kontakt med kontaktlærer, faglærer, rådgiver, helsesykepleier eller skolens ledelse. E-post og telefonnummer på </a:t>
            </a:r>
            <a:r>
              <a:rPr lang="nb-NO" dirty="0">
                <a:hlinkClick r:id="rId2"/>
              </a:rPr>
              <a:t>skolens hjemmeside</a:t>
            </a:r>
            <a:r>
              <a:rPr lang="nb-NO" dirty="0"/>
              <a:t>.</a:t>
            </a:r>
            <a:endParaRPr lang="nb-NO" dirty="0">
              <a:cs typeface="Calibri Light"/>
            </a:endParaRP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4365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81122C-57BB-46A0-9999-83C25BC0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Klasse 1STA – Elizabeth Lindsay– Rom 11 </a:t>
            </a:r>
          </a:p>
        </p:txBody>
      </p:sp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597C7A63-CE77-D533-F8FF-0AA6015078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18840" y="1690688"/>
            <a:ext cx="4027114" cy="3960000"/>
          </a:xfrm>
        </p:spPr>
      </p:pic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16027DDC-136A-FE79-265D-A3CDCF49E1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53380" y="1690688"/>
            <a:ext cx="4365460" cy="3960000"/>
          </a:xfrm>
        </p:spPr>
      </p:pic>
    </p:spTree>
    <p:extLst>
      <p:ext uri="{BB962C8B-B14F-4D97-AF65-F5344CB8AC3E}">
        <p14:creationId xmlns:p14="http://schemas.microsoft.com/office/powerpoint/2010/main" val="18987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klær, person, konstruksjon, gruppe&#10;&#10;Automatisk generert beskrivelse">
            <a:extLst>
              <a:ext uri="{FF2B5EF4-FFF2-40B4-BE49-F238E27FC236}">
                <a16:creationId xmlns:a16="http://schemas.microsoft.com/office/drawing/2014/main" id="{F0B12378-5605-9D68-3085-E2E7DB228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6" y="-90000"/>
            <a:ext cx="10461033" cy="69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12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81122C-57BB-46A0-9999-83C25BC0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Klasse 1STB – Line Brox– Rom 12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9AE6BD5A-0D64-80A6-A78C-754D7BB743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9440" y="1690688"/>
            <a:ext cx="4345000" cy="3960000"/>
          </a:xfrm>
        </p:spPr>
      </p:pic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F2069514-0295-F778-B4DA-00A532E8CC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1758721"/>
            <a:ext cx="4138119" cy="3960000"/>
          </a:xfrm>
        </p:spPr>
      </p:pic>
    </p:spTree>
    <p:extLst>
      <p:ext uri="{BB962C8B-B14F-4D97-AF65-F5344CB8AC3E}">
        <p14:creationId xmlns:p14="http://schemas.microsoft.com/office/powerpoint/2010/main" val="1361361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81122C-57BB-46A0-9999-83C25BC0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Klasse 1STC – Ingrid Berge – Rom 13 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9A864346-79FC-8F43-4CFF-F8D8EDAECD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4795860" cy="3960000"/>
          </a:xfrm>
        </p:spPr>
      </p:pic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6716CA57-B31B-7FD5-EE12-22156ABA55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48238" y="1690688"/>
            <a:ext cx="4491383" cy="3960000"/>
          </a:xfrm>
        </p:spPr>
      </p:pic>
    </p:spTree>
    <p:extLst>
      <p:ext uri="{BB962C8B-B14F-4D97-AF65-F5344CB8AC3E}">
        <p14:creationId xmlns:p14="http://schemas.microsoft.com/office/powerpoint/2010/main" val="3682943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81122C-57BB-46A0-9999-83C25BC0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Klasse 1STD – Ragnhild Stige Brede– Rom 14 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6627A2C7-289D-3599-8996-B24A313207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4709" y="1578044"/>
            <a:ext cx="4599174" cy="3960000"/>
          </a:xfrm>
        </p:spPr>
      </p:pic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FA12F4EE-5B07-C6AD-248D-772B688632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1690688"/>
            <a:ext cx="4048293" cy="3960000"/>
          </a:xfrm>
        </p:spPr>
      </p:pic>
    </p:spTree>
    <p:extLst>
      <p:ext uri="{BB962C8B-B14F-4D97-AF65-F5344CB8AC3E}">
        <p14:creationId xmlns:p14="http://schemas.microsoft.com/office/powerpoint/2010/main" val="698043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81122C-57BB-46A0-9999-83C25BC0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Klasse 1STE – Synnøve Skjelten– Rom 15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692FFC2B-574E-539D-0A48-06C23CE73C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614779"/>
            <a:ext cx="4545168" cy="3960000"/>
          </a:xfrm>
        </p:spPr>
      </p:pic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A2895179-1B9D-0174-DECC-A2AD44841C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23584" y="1614779"/>
            <a:ext cx="4290000" cy="3960000"/>
          </a:xfrm>
        </p:spPr>
      </p:pic>
    </p:spTree>
    <p:extLst>
      <p:ext uri="{BB962C8B-B14F-4D97-AF65-F5344CB8AC3E}">
        <p14:creationId xmlns:p14="http://schemas.microsoft.com/office/powerpoint/2010/main" val="2114609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81122C-57BB-46A0-9999-83C25BC0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Klasse 1STF – Annette Eide Blikås  Rom 16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2406C68D-8F7C-0EE0-7FBF-45DF3D5138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588940"/>
            <a:ext cx="4784370" cy="3960000"/>
          </a:xfrm>
        </p:spPr>
      </p:pic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E6307726-83E5-0801-886F-E0412AF3F1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60141" y="1588940"/>
            <a:ext cx="5172849" cy="3960000"/>
          </a:xfrm>
        </p:spPr>
      </p:pic>
    </p:spTree>
    <p:extLst>
      <p:ext uri="{BB962C8B-B14F-4D97-AF65-F5344CB8AC3E}">
        <p14:creationId xmlns:p14="http://schemas.microsoft.com/office/powerpoint/2010/main" val="1846110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81122C-57BB-46A0-9999-83C25BC0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Klasse 1STG – Magnus </a:t>
            </a:r>
            <a:r>
              <a:rPr lang="nb-NO" dirty="0" err="1"/>
              <a:t>Olderøy</a:t>
            </a:r>
            <a:r>
              <a:rPr lang="nb-NO" dirty="0"/>
              <a:t> – Rom 21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4221409E-E8AE-0152-B189-C9746670FD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556382"/>
            <a:ext cx="5142080" cy="3960000"/>
          </a:xfrm>
        </p:spPr>
      </p:pic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6AE82BCB-58B3-4660-F988-DA910288F8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02647" y="1556382"/>
            <a:ext cx="4667629" cy="3960000"/>
          </a:xfrm>
        </p:spPr>
      </p:pic>
    </p:spTree>
    <p:extLst>
      <p:ext uri="{BB962C8B-B14F-4D97-AF65-F5344CB8AC3E}">
        <p14:creationId xmlns:p14="http://schemas.microsoft.com/office/powerpoint/2010/main" val="2969856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CB93BC5-64FB-0E7A-3A8D-F0C4B3F50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475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9F524524-AC7F-B88B-4D5B-864D3325F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812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9F7C15-4361-4BEF-7A0F-BF38D8D1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Elev- og miljøtjenesten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514B4A-3479-7C18-A908-9074AA5ED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Vår visjon er at elev- og miljøtjenesten skal gi elevene på Valler et trygt og inkluderende skolemiljø</a:t>
            </a:r>
          </a:p>
          <a:p>
            <a:r>
              <a:rPr lang="nb-NO"/>
              <a:t>Vi skal tilby ikke-faglige aktiviteter som bidrar til at de blir godt kjent og aktiviseres gjennom fysisk, kulturelt og tverrfaglig samarbeid</a:t>
            </a:r>
          </a:p>
          <a:p>
            <a:r>
              <a:rPr lang="nb-NO"/>
              <a:t>I tillegg skal </a:t>
            </a:r>
            <a:r>
              <a:rPr lang="nb-NO" dirty="0"/>
              <a:t>elevene</a:t>
            </a:r>
            <a:r>
              <a:rPr lang="nb-NO"/>
              <a:t> få hjelp til fag- og utdanningsvalg gjennom å bli bevisst egne interesser og personlige egenskaper</a:t>
            </a:r>
          </a:p>
        </p:txBody>
      </p:sp>
    </p:spTree>
    <p:extLst>
      <p:ext uri="{BB962C8B-B14F-4D97-AF65-F5344CB8AC3E}">
        <p14:creationId xmlns:p14="http://schemas.microsoft.com/office/powerpoint/2010/main" val="763745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2B89BB-A882-6665-F272-34A697B33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/>
              <a:t>Elev- og miljøtjenesten – hva gjør vi?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AF7B4B-B715-B38A-2930-174F4F31A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13578"/>
            <a:ext cx="6059523" cy="388138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 sz="2200" dirty="0"/>
              <a:t>Vi har fadderprogram ved skolestart, der elevene i Vg2 og Vg3 er faddere for de nye elevene i Vg1</a:t>
            </a:r>
          </a:p>
          <a:p>
            <a:r>
              <a:rPr lang="nb-NO" sz="2200" dirty="0"/>
              <a:t>Alle elever som begynner i Vg1 på Valler tas med på en «bli-kjent-tur» til </a:t>
            </a:r>
            <a:r>
              <a:rPr lang="nb-NO" sz="2200" dirty="0" err="1"/>
              <a:t>Sæteren</a:t>
            </a:r>
            <a:r>
              <a:rPr lang="nb-NO" sz="2200" dirty="0"/>
              <a:t> gård i Bærum</a:t>
            </a:r>
          </a:p>
          <a:p>
            <a:r>
              <a:rPr lang="nb-NO" sz="2200" dirty="0">
                <a:cs typeface="Calibri Light"/>
              </a:rPr>
              <a:t>Temadag om skolemiljø 31. august</a:t>
            </a:r>
            <a:endParaRPr lang="nb-NO" sz="2200" dirty="0"/>
          </a:p>
          <a:p>
            <a:r>
              <a:rPr lang="nb-NO" sz="2200" dirty="0"/>
              <a:t>Aktivitetsdager (skidag, Kalvøyadag, klassestafett)</a:t>
            </a:r>
          </a:p>
          <a:p>
            <a:r>
              <a:rPr lang="nb-NO" sz="2200" dirty="0"/>
              <a:t>Vallermarsjen, sjakkturnering, m.m.</a:t>
            </a:r>
          </a:p>
          <a:p>
            <a:r>
              <a:rPr lang="nb-NO" sz="2200" dirty="0"/>
              <a:t>Skoleavisen «Baunen»</a:t>
            </a:r>
          </a:p>
          <a:p>
            <a:r>
              <a:rPr lang="nb-NO" sz="2200" dirty="0"/>
              <a:t>Elevrådsarbeid</a:t>
            </a:r>
          </a:p>
          <a:p>
            <a:r>
              <a:rPr lang="nb-NO" sz="2200" dirty="0" err="1"/>
              <a:t>Sabona</a:t>
            </a:r>
            <a:endParaRPr lang="nb-NO" sz="2200" dirty="0"/>
          </a:p>
        </p:txBody>
      </p:sp>
      <p:pic>
        <p:nvPicPr>
          <p:cNvPr id="2050" name="Picture 2" descr="May be an image of one or more people, people standing and outdoors">
            <a:extLst>
              <a:ext uri="{FF2B5EF4-FFF2-40B4-BE49-F238E27FC236}">
                <a16:creationId xmlns:a16="http://schemas.microsoft.com/office/drawing/2014/main" id="{6827B650-5EFF-07BB-ECA0-BDB55C5B15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" b="71"/>
          <a:stretch/>
        </p:blipFill>
        <p:spPr bwMode="auto">
          <a:xfrm>
            <a:off x="7283389" y="1563046"/>
            <a:ext cx="4718735" cy="343217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94876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A47007-1573-419F-A60C-063E859E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32" y="365125"/>
            <a:ext cx="10702977" cy="822356"/>
          </a:xfrm>
        </p:spPr>
        <p:txBody>
          <a:bodyPr>
            <a:normAutofit/>
          </a:bodyPr>
          <a:lstStyle/>
          <a:p>
            <a:r>
              <a:rPr lang="nb-NO"/>
              <a:t>Første skoleuke</a:t>
            </a:r>
            <a:r>
              <a:rPr lang="nb-NO" dirty="0"/>
              <a:t>: Skape trivsel og gi trygghet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B8804C-DD3C-4492-AC5F-827239DC8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85" y="1251316"/>
            <a:ext cx="10760015" cy="5293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cs typeface="Calibri Light"/>
              </a:rPr>
              <a:t>Elever fra ca. 15 forskjellige skoler i 7 klasser med 27 elever.</a:t>
            </a:r>
          </a:p>
          <a:p>
            <a:r>
              <a:rPr lang="nb-NO" dirty="0">
                <a:cs typeface="Calibri Light"/>
              </a:rPr>
              <a:t>Makkerskap: </a:t>
            </a:r>
          </a:p>
          <a:p>
            <a:pPr lvl="1"/>
            <a:r>
              <a:rPr lang="nb-NO" dirty="0">
                <a:cs typeface="Calibri Light"/>
              </a:rPr>
              <a:t>Trygg overgang fra ungdomsskolen til </a:t>
            </a:r>
            <a:r>
              <a:rPr lang="nb-NO" dirty="0" err="1">
                <a:cs typeface="Calibri Light"/>
              </a:rPr>
              <a:t>vgs</a:t>
            </a:r>
            <a:endParaRPr lang="nb-NO" dirty="0">
              <a:cs typeface="Calibri Light"/>
            </a:endParaRPr>
          </a:p>
          <a:p>
            <a:pPr lvl="1"/>
            <a:r>
              <a:rPr lang="nb-NO" dirty="0">
                <a:cs typeface="Calibri Light"/>
              </a:rPr>
              <a:t>To makkere og to makkerpar gir en makkergruppe- rullerer gjennom året</a:t>
            </a:r>
          </a:p>
          <a:p>
            <a:pPr lvl="1"/>
            <a:r>
              <a:rPr lang="nb-NO" dirty="0">
                <a:cs typeface="Calibri Light"/>
              </a:rPr>
              <a:t>Skape inkluderende felleskap i klassen</a:t>
            </a:r>
          </a:p>
          <a:p>
            <a:r>
              <a:rPr lang="nb-NO" dirty="0">
                <a:ea typeface="+mn-lt"/>
                <a:cs typeface="+mn-lt"/>
              </a:rPr>
              <a:t>Fadderordning:</a:t>
            </a:r>
            <a:endParaRPr lang="en-US" dirty="0">
              <a:ea typeface="+mn-lt"/>
              <a:cs typeface="+mn-lt"/>
            </a:endParaRPr>
          </a:p>
          <a:p>
            <a:pPr marL="800100" lvl="1" indent="-342900"/>
            <a:r>
              <a:rPr lang="nb-NO" dirty="0">
                <a:ea typeface="+mn-lt"/>
                <a:cs typeface="+mn-lt"/>
              </a:rPr>
              <a:t>Elever fra Vg2 og Vg3 som skal gi elevene en god start på Valler: bli-kjent-øvelser, omvisning, VIS, teams med mer</a:t>
            </a:r>
          </a:p>
          <a:p>
            <a:r>
              <a:rPr lang="nb-NO" dirty="0">
                <a:ea typeface="+mn-lt"/>
                <a:cs typeface="+mn-lt"/>
              </a:rPr>
              <a:t>Oppstartsamtaler torsdag 31.august med kontaktlærer parallelt med temadag for Vg1</a:t>
            </a:r>
          </a:p>
          <a:p>
            <a:endParaRPr lang="nb-NO" dirty="0">
              <a:cs typeface="Calibri Light"/>
            </a:endParaRPr>
          </a:p>
          <a:p>
            <a:pPr marL="457200" lvl="1" indent="0">
              <a:buNone/>
            </a:pPr>
            <a:endParaRPr lang="nb-NO" dirty="0">
              <a:cs typeface="Calibri Light"/>
            </a:endParaRPr>
          </a:p>
          <a:p>
            <a:pPr lvl="1">
              <a:buFont typeface="Wingdings" panose="020F0302020204030204" pitchFamily="34" charset="0"/>
              <a:buChar char="§"/>
            </a:pPr>
            <a:endParaRPr lang="nb-NO" dirty="0">
              <a:cs typeface="Calibri Light"/>
            </a:endParaRPr>
          </a:p>
          <a:p>
            <a:pPr lvl="1">
              <a:buFont typeface="Wingdings" panose="020F0302020204030204" pitchFamily="34" charset="0"/>
              <a:buChar char="§"/>
            </a:pPr>
            <a:endParaRPr lang="nb-NO" dirty="0">
              <a:cs typeface="Calibri Light"/>
            </a:endParaRPr>
          </a:p>
          <a:p>
            <a:pPr lvl="1">
              <a:buFont typeface="Wingdings" panose="020F0302020204030204" pitchFamily="34" charset="0"/>
              <a:buChar char="§"/>
            </a:pPr>
            <a:endParaRPr lang="nb-NO" dirty="0">
              <a:cs typeface="Calibri Light"/>
            </a:endParaRPr>
          </a:p>
          <a:p>
            <a:pPr marL="457200" lvl="1" indent="0">
              <a:buNone/>
            </a:pPr>
            <a:endParaRPr lang="nb-NO" dirty="0">
              <a:cs typeface="Calibri Light"/>
            </a:endParaRPr>
          </a:p>
          <a:p>
            <a:pPr lvl="1">
              <a:buFont typeface="Wingdings" panose="020F0302020204030204" pitchFamily="34" charset="0"/>
              <a:buChar char="§"/>
            </a:pPr>
            <a:endParaRPr lang="nb-NO" dirty="0">
              <a:cs typeface="Calibri Light"/>
            </a:endParaRPr>
          </a:p>
          <a:p>
            <a:pPr marL="457200" lvl="1" indent="0">
              <a:buNone/>
            </a:pPr>
            <a:endParaRPr lang="nb-NO" dirty="0">
              <a:cs typeface="Calibri Light"/>
            </a:endParaRPr>
          </a:p>
          <a:p>
            <a:pPr marL="457200" lvl="1" indent="0">
              <a:buNone/>
            </a:pPr>
            <a:endParaRPr lang="nb-NO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66508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5B7D7B-B7A3-48BA-B791-C6DBD2CFB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670"/>
            <a:ext cx="10515600" cy="846676"/>
          </a:xfrm>
        </p:spPr>
        <p:txBody>
          <a:bodyPr>
            <a:normAutofit/>
          </a:bodyPr>
          <a:lstStyle/>
          <a:p>
            <a:r>
              <a:rPr lang="nb-NO" sz="3600"/>
              <a:t>Elev- og miljøtjenesten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F5B95B3-7AE2-4C16-A5A7-681BFDD68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1160636"/>
            <a:ext cx="10317480" cy="45367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altLang="nb-NO" dirty="0"/>
              <a:t>Leder</a:t>
            </a:r>
            <a:r>
              <a:rPr lang="nb-NO" altLang="nb-NO" b="1" dirty="0"/>
              <a:t>: </a:t>
            </a:r>
            <a:r>
              <a:rPr lang="nb-NO" altLang="nb-NO" dirty="0"/>
              <a:t>Frode Smeland</a:t>
            </a:r>
            <a:endParaRPr lang="nb-NO" altLang="nb-NO" dirty="0">
              <a:cs typeface="Calibri Light"/>
            </a:endParaRPr>
          </a:p>
          <a:p>
            <a:r>
              <a:rPr lang="nb-NO" altLang="nb-NO" dirty="0"/>
              <a:t>Rådgivere</a:t>
            </a:r>
            <a:r>
              <a:rPr lang="nb-NO" altLang="nb-NO" b="1" dirty="0"/>
              <a:t> </a:t>
            </a:r>
            <a:endParaRPr lang="nb-NO" altLang="nb-NO" b="1" dirty="0">
              <a:cs typeface="Calibri Light"/>
            </a:endParaRPr>
          </a:p>
          <a:p>
            <a:pPr lvl="1"/>
            <a:r>
              <a:rPr lang="nb-NO" altLang="nb-NO">
                <a:cs typeface="Arial"/>
              </a:rPr>
              <a:t>Bente Pedersen</a:t>
            </a:r>
          </a:p>
          <a:p>
            <a:pPr lvl="1"/>
            <a:r>
              <a:rPr lang="nb-NO" altLang="nb-NO"/>
              <a:t>Janne Midttun Hedemann</a:t>
            </a:r>
            <a:endParaRPr lang="nb-NO" altLang="nb-NO" sz="2800" dirty="0"/>
          </a:p>
          <a:p>
            <a:r>
              <a:rPr lang="nb-NO" altLang="nb-NO" sz="2800"/>
              <a:t>Skolens rådgivertjeneste deles i</a:t>
            </a:r>
            <a:r>
              <a:rPr lang="nb-NO" altLang="nb-NO" sz="2800" dirty="0"/>
              <a:t>:</a:t>
            </a:r>
            <a:endParaRPr lang="nb-NO" altLang="nb-NO" sz="2800" b="1" u="sng"/>
          </a:p>
          <a:p>
            <a:pPr lvl="1"/>
            <a:r>
              <a:rPr lang="nb-NO" altLang="nb-NO" dirty="0"/>
              <a:t>Utdanning- og yrkesrådgivning</a:t>
            </a:r>
            <a:r>
              <a:rPr lang="nb-NO" altLang="nb-NO"/>
              <a:t> </a:t>
            </a:r>
            <a:endParaRPr lang="nb-NO" altLang="nb-NO">
              <a:cs typeface="Arial"/>
            </a:endParaRPr>
          </a:p>
          <a:p>
            <a:pPr lvl="1"/>
            <a:r>
              <a:rPr lang="nb-NO" altLang="nb-NO" dirty="0"/>
              <a:t>Det sosialpedagogiske rådgiverarbeidet</a:t>
            </a:r>
            <a:r>
              <a:rPr lang="nb-NO" altLang="nb-NO"/>
              <a:t> </a:t>
            </a:r>
            <a:endParaRPr lang="nb-NO" altLang="nb-NO" sz="2800" dirty="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nb-NO" altLang="nb-NO" sz="2800" dirty="0">
                <a:cs typeface="Arial"/>
              </a:rPr>
              <a:t>Helsesykepleier</a:t>
            </a:r>
            <a:r>
              <a:rPr lang="nb-NO" altLang="nb-NO" sz="2800" b="1">
                <a:cs typeface="Arial"/>
              </a:rPr>
              <a:t> </a:t>
            </a:r>
            <a:r>
              <a:rPr lang="nb-NO" altLang="nb-NO" sz="2800">
                <a:cs typeface="Arial"/>
              </a:rPr>
              <a:t>Hanne Gry Marthinsen</a:t>
            </a:r>
            <a:br>
              <a:rPr lang="nb-NO" altLang="nb-NO" sz="2800">
                <a:cs typeface="Arial"/>
              </a:rPr>
            </a:br>
            <a:r>
              <a:rPr lang="nb-NO" altLang="nb-NO" sz="2800">
                <a:cs typeface="Arial"/>
              </a:rPr>
              <a:t>Tilstede mandag-torsdag kl. 08.00-ca.14.30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58711A7-D584-79C7-C7F9-534F27D88AFC}"/>
              </a:ext>
            </a:extLst>
          </p:cNvPr>
          <p:cNvSpPr/>
          <p:nvPr/>
        </p:nvSpPr>
        <p:spPr>
          <a:xfrm>
            <a:off x="8120173" y="1958754"/>
            <a:ext cx="3339323" cy="2451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2000">
                <a:cs typeface="Calibri Light"/>
              </a:rPr>
              <a:t>NB: Det blir et eget kontaktmøte</a:t>
            </a:r>
            <a:r>
              <a:rPr lang="nb-NO" sz="2000" dirty="0">
                <a:cs typeface="Calibri Light"/>
              </a:rPr>
              <a:t>, torsdag 12. oktober, </a:t>
            </a:r>
            <a:r>
              <a:rPr lang="nb-NO" sz="2000">
                <a:cs typeface="Calibri Light"/>
              </a:rPr>
              <a:t> ang. elevenes fagvalg, karriereveiledning med rådgivertjenesten og helsesykepleier senere i høst.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7663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7303BD-E64E-73A0-22C1-12600C1CC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Tverrfaglig samarbeid på VG1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B9CE13-CA98-5311-A49B-58812571A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014883" cy="40552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600" b="1" dirty="0"/>
              <a:t>Hva? </a:t>
            </a:r>
            <a:r>
              <a:rPr lang="nb-NO" sz="2600" dirty="0"/>
              <a:t>En undervisningsmodell der fagene glir over i hverandre i mer eller mindre grad</a:t>
            </a:r>
          </a:p>
          <a:p>
            <a:r>
              <a:rPr lang="nb-NO" sz="2600" b="1" dirty="0"/>
              <a:t>Hvorfor?</a:t>
            </a:r>
            <a:r>
              <a:rPr lang="nb-NO" sz="2600" dirty="0"/>
              <a:t> Nye læreplaner, temaene berører sentrale samfunnsutfordringer som er aktuelle over tid, hjelper elevene å se sammenhenger på tvers av fag</a:t>
            </a:r>
            <a:endParaRPr lang="nb-NO" sz="2600" b="1" dirty="0"/>
          </a:p>
          <a:p>
            <a:endParaRPr lang="nb-NO" sz="2600" b="1" dirty="0"/>
          </a:p>
          <a:p>
            <a:endParaRPr lang="nb-NO" sz="26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B873620-8C94-9B5B-16D8-5A905A3AF0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r="4739" b="4"/>
          <a:stretch/>
        </p:blipFill>
        <p:spPr>
          <a:xfrm>
            <a:off x="8259234" y="2127530"/>
            <a:ext cx="3578659" cy="2602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4914764"/>
      </p:ext>
    </p:extLst>
  </p:cSld>
  <p:clrMapOvr>
    <a:masterClrMapping/>
  </p:clrMapOvr>
</p:sld>
</file>

<file path=ppt/theme/theme1.xml><?xml version="1.0" encoding="utf-8"?>
<a:theme xmlns:a="http://schemas.openxmlformats.org/drawingml/2006/main" name="28 Valler">
  <a:themeElements>
    <a:clrScheme name="Viken">
      <a:dk1>
        <a:sysClr val="windowText" lastClr="000000"/>
      </a:dk1>
      <a:lt1>
        <a:sysClr val="window" lastClr="FFFFFF"/>
      </a:lt1>
      <a:dk2>
        <a:srgbClr val="003B5C"/>
      </a:dk2>
      <a:lt2>
        <a:srgbClr val="0085CA"/>
      </a:lt2>
      <a:accent1>
        <a:srgbClr val="0085CA"/>
      </a:accent1>
      <a:accent2>
        <a:srgbClr val="FF9E1B"/>
      </a:accent2>
      <a:accent3>
        <a:srgbClr val="FF5C39"/>
      </a:accent3>
      <a:accent4>
        <a:srgbClr val="009775"/>
      </a:accent4>
      <a:accent5>
        <a:srgbClr val="99D6EA"/>
      </a:accent5>
      <a:accent6>
        <a:srgbClr val="FBD872"/>
      </a:accent6>
      <a:hlink>
        <a:srgbClr val="0563C1"/>
      </a:hlink>
      <a:folHlink>
        <a:srgbClr val="954F72"/>
      </a:folHlink>
    </a:clrScheme>
    <a:fontScheme name="Viken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8 Valler" id="{30E40AA6-BFF1-4D17-AE25-47C04F4D469E}" vid="{F37A9566-7460-4C69-9E5F-2E8C1CF1DD1E}"/>
    </a:ext>
  </a:extLst>
</a:theme>
</file>

<file path=ppt/theme/theme2.xml><?xml version="1.0" encoding="utf-8"?>
<a:theme xmlns:a="http://schemas.openxmlformats.org/drawingml/2006/main" name="Viken fylkeskommune">
  <a:themeElements>
    <a:clrScheme name="Viken">
      <a:dk1>
        <a:sysClr val="windowText" lastClr="000000"/>
      </a:dk1>
      <a:lt1>
        <a:sysClr val="window" lastClr="FFFFFF"/>
      </a:lt1>
      <a:dk2>
        <a:srgbClr val="003B5C"/>
      </a:dk2>
      <a:lt2>
        <a:srgbClr val="0085CA"/>
      </a:lt2>
      <a:accent1>
        <a:srgbClr val="0085CA"/>
      </a:accent1>
      <a:accent2>
        <a:srgbClr val="FF9E1B"/>
      </a:accent2>
      <a:accent3>
        <a:srgbClr val="FF5C39"/>
      </a:accent3>
      <a:accent4>
        <a:srgbClr val="009775"/>
      </a:accent4>
      <a:accent5>
        <a:srgbClr val="99D6EA"/>
      </a:accent5>
      <a:accent6>
        <a:srgbClr val="FBD872"/>
      </a:accent6>
      <a:hlink>
        <a:srgbClr val="0563C1"/>
      </a:hlink>
      <a:folHlink>
        <a:srgbClr val="954F72"/>
      </a:folHlink>
    </a:clrScheme>
    <a:fontScheme name="Viken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ken fylkeskommune" id="{CAEFA52C-7C4F-479F-A9A4-BC9A06DEF525}" vid="{A37FE515-D669-4B1F-BCD4-CA32253A8C61}"/>
    </a:ext>
  </a:extLst>
</a:theme>
</file>

<file path=ppt/theme/theme3.xml><?xml version="1.0" encoding="utf-8"?>
<a:theme xmlns:a="http://schemas.openxmlformats.org/drawingml/2006/main" name="Viken fylkeskommune">
  <a:themeElements>
    <a:clrScheme name="Viken">
      <a:dk1>
        <a:sysClr val="windowText" lastClr="000000"/>
      </a:dk1>
      <a:lt1>
        <a:sysClr val="window" lastClr="FFFFFF"/>
      </a:lt1>
      <a:dk2>
        <a:srgbClr val="003B5C"/>
      </a:dk2>
      <a:lt2>
        <a:srgbClr val="0085CA"/>
      </a:lt2>
      <a:accent1>
        <a:srgbClr val="0085CA"/>
      </a:accent1>
      <a:accent2>
        <a:srgbClr val="FF9E1B"/>
      </a:accent2>
      <a:accent3>
        <a:srgbClr val="FF5C39"/>
      </a:accent3>
      <a:accent4>
        <a:srgbClr val="009775"/>
      </a:accent4>
      <a:accent5>
        <a:srgbClr val="99D6EA"/>
      </a:accent5>
      <a:accent6>
        <a:srgbClr val="FBD872"/>
      </a:accent6>
      <a:hlink>
        <a:srgbClr val="0563C1"/>
      </a:hlink>
      <a:folHlink>
        <a:srgbClr val="954F72"/>
      </a:folHlink>
    </a:clrScheme>
    <a:fontScheme name="Viken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ken fylkeskommune" id="{CAEFA52C-7C4F-479F-A9A4-BC9A06DEF525}" vid="{A37FE515-D669-4B1F-BCD4-CA32253A8C61}"/>
    </a:ext>
  </a:extLst>
</a:theme>
</file>

<file path=ppt/theme/theme4.xml><?xml version="1.0" encoding="utf-8"?>
<a:theme xmlns:a="http://schemas.openxmlformats.org/drawingml/2006/main" name="Viken fylkeskommune">
  <a:themeElements>
    <a:clrScheme name="Viken">
      <a:dk1>
        <a:sysClr val="windowText" lastClr="000000"/>
      </a:dk1>
      <a:lt1>
        <a:sysClr val="window" lastClr="FFFFFF"/>
      </a:lt1>
      <a:dk2>
        <a:srgbClr val="003B5C"/>
      </a:dk2>
      <a:lt2>
        <a:srgbClr val="0085CA"/>
      </a:lt2>
      <a:accent1>
        <a:srgbClr val="0085CA"/>
      </a:accent1>
      <a:accent2>
        <a:srgbClr val="FF9E1B"/>
      </a:accent2>
      <a:accent3>
        <a:srgbClr val="FF5C39"/>
      </a:accent3>
      <a:accent4>
        <a:srgbClr val="009775"/>
      </a:accent4>
      <a:accent5>
        <a:srgbClr val="99D6EA"/>
      </a:accent5>
      <a:accent6>
        <a:srgbClr val="FBD872"/>
      </a:accent6>
      <a:hlink>
        <a:srgbClr val="0563C1"/>
      </a:hlink>
      <a:folHlink>
        <a:srgbClr val="954F72"/>
      </a:folHlink>
    </a:clrScheme>
    <a:fontScheme name="Viken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ken fylkeskommune" id="{CAEFA52C-7C4F-479F-A9A4-BC9A06DEF525}" vid="{A37FE515-D669-4B1F-BCD4-CA32253A8C61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63D2F6C543BAF49995E55BF9168F0C6" ma:contentTypeVersion="13" ma:contentTypeDescription="Opprett et nytt dokument." ma:contentTypeScope="" ma:versionID="51f373d2638636941eebb8ab354db102">
  <xsd:schema xmlns:xsd="http://www.w3.org/2001/XMLSchema" xmlns:xs="http://www.w3.org/2001/XMLSchema" xmlns:p="http://schemas.microsoft.com/office/2006/metadata/properties" xmlns:ns2="90af4359-b567-4089-94db-7b32a0a8fb93" xmlns:ns3="18279333-10c5-4e02-9d73-f9b8004fe0f6" targetNamespace="http://schemas.microsoft.com/office/2006/metadata/properties" ma:root="true" ma:fieldsID="803a15ba89311f0daba3996cc3819e80" ns2:_="" ns3:_="">
    <xsd:import namespace="90af4359-b567-4089-94db-7b32a0a8fb93"/>
    <xsd:import namespace="18279333-10c5-4e02-9d73-f9b8004fe0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af4359-b567-4089-94db-7b32a0a8fb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79333-10c5-4e02-9d73-f9b8004fe0f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5CDE7D-8671-494E-96FC-838C88F359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af4359-b567-4089-94db-7b32a0a8fb93"/>
    <ds:schemaRef ds:uri="18279333-10c5-4e02-9d73-f9b8004fe0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CD30BD-2A2A-4B38-8AB4-2B270A56F475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90af4359-b567-4089-94db-7b32a0a8fb93"/>
    <ds:schemaRef ds:uri="http://schemas.openxmlformats.org/package/2006/metadata/core-properties"/>
    <ds:schemaRef ds:uri="18279333-10c5-4e02-9d73-f9b8004fe0f6"/>
  </ds:schemaRefs>
</ds:datastoreItem>
</file>

<file path=customXml/itemProps3.xml><?xml version="1.0" encoding="utf-8"?>
<ds:datastoreItem xmlns:ds="http://schemas.openxmlformats.org/officeDocument/2006/customXml" ds:itemID="{A2FB6559-F23E-4DA9-87FC-8EB69D7C12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877</Words>
  <Application>Microsoft Office PowerPoint</Application>
  <PresentationFormat>Widescreen</PresentationFormat>
  <Paragraphs>154</Paragraphs>
  <Slides>25</Slides>
  <Notes>1</Notes>
  <HiddenSlides>1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4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Trebuchet MS</vt:lpstr>
      <vt:lpstr>Wingdings</vt:lpstr>
      <vt:lpstr>28 Valler</vt:lpstr>
      <vt:lpstr>Viken fylkeskommune</vt:lpstr>
      <vt:lpstr>Viken fylkeskommune</vt:lpstr>
      <vt:lpstr>Viken fylkeskommune</vt:lpstr>
      <vt:lpstr>Slide</vt:lpstr>
      <vt:lpstr>Velkommen!</vt:lpstr>
      <vt:lpstr>PowerPoint-presentasjon</vt:lpstr>
      <vt:lpstr>PowerPoint-presentasjon</vt:lpstr>
      <vt:lpstr>PowerPoint-presentasjon</vt:lpstr>
      <vt:lpstr>Elev- og miljøtjenesten</vt:lpstr>
      <vt:lpstr>Elev- og miljøtjenesten – hva gjør vi?</vt:lpstr>
      <vt:lpstr>Første skoleuke: Skape trivsel og gi trygghet</vt:lpstr>
      <vt:lpstr>Elev- og miljøtjenesten</vt:lpstr>
      <vt:lpstr>Tverrfaglig samarbeid på VG1</vt:lpstr>
      <vt:lpstr>Fagfornyelsen</vt:lpstr>
      <vt:lpstr>Skolens satsingsområder - studiespesialisering</vt:lpstr>
      <vt:lpstr>Vg1-elevene: Fag, vurdering og valg videre</vt:lpstr>
      <vt:lpstr>PowerPoint-presentasjon</vt:lpstr>
      <vt:lpstr>Vurdering</vt:lpstr>
      <vt:lpstr>VIS – Visma in School</vt:lpstr>
      <vt:lpstr>Fravær og fraværsgrense</vt:lpstr>
      <vt:lpstr>Fagvalg elevene må gjøre i Vg1 (desember). Fagtilbud Vg2 - programfag </vt:lpstr>
      <vt:lpstr>Samarbeid skole - hjem</vt:lpstr>
      <vt:lpstr>Klasse 1STA – Elizabeth Lindsay– Rom 11 </vt:lpstr>
      <vt:lpstr>Klasse 1STB – Line Brox– Rom 12</vt:lpstr>
      <vt:lpstr>Klasse 1STC – Ingrid Berge – Rom 13 </vt:lpstr>
      <vt:lpstr>Klasse 1STD – Ragnhild Stige Brede– Rom 14 </vt:lpstr>
      <vt:lpstr>Klasse 1STE – Synnøve Skjelten– Rom 15</vt:lpstr>
      <vt:lpstr>Klasse 1STF – Annette Eide Blikås  Rom 16</vt:lpstr>
      <vt:lpstr>Klasse 1STG – Magnus Olderøy – Rom 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</dc:title>
  <dc:creator>Brage Sandmoen</dc:creator>
  <cp:lastModifiedBy>Brage Sandmoen</cp:lastModifiedBy>
  <cp:revision>11</cp:revision>
  <dcterms:created xsi:type="dcterms:W3CDTF">2020-08-25T11:06:34Z</dcterms:created>
  <dcterms:modified xsi:type="dcterms:W3CDTF">2023-08-25T07:08:32Z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96f5184-95c9-4497-b4c5-49bcf01b7f74_Enabled">
    <vt:lpwstr>true</vt:lpwstr>
  </property>
  <property fmtid="{D5CDD505-2E9C-101B-9397-08002B2CF9AE}" pid="3" name="MSIP_Label_696f5184-95c9-4497-b4c5-49bcf01b7f74_SetDate">
    <vt:lpwstr>2020-08-25T11:29:11Z</vt:lpwstr>
  </property>
  <property fmtid="{D5CDD505-2E9C-101B-9397-08002B2CF9AE}" pid="4" name="MSIP_Label_696f5184-95c9-4497-b4c5-49bcf01b7f74_Method">
    <vt:lpwstr>Standard</vt:lpwstr>
  </property>
  <property fmtid="{D5CDD505-2E9C-101B-9397-08002B2CF9AE}" pid="5" name="MSIP_Label_696f5184-95c9-4497-b4c5-49bcf01b7f74_Name">
    <vt:lpwstr>Intern</vt:lpwstr>
  </property>
  <property fmtid="{D5CDD505-2E9C-101B-9397-08002B2CF9AE}" pid="6" name="MSIP_Label_696f5184-95c9-4497-b4c5-49bcf01b7f74_SiteId">
    <vt:lpwstr>3d50ddd4-00a1-4ab7-9788-decf14a8728f</vt:lpwstr>
  </property>
  <property fmtid="{D5CDD505-2E9C-101B-9397-08002B2CF9AE}" pid="7" name="MSIP_Label_696f5184-95c9-4497-b4c5-49bcf01b7f74_ActionId">
    <vt:lpwstr>f1dcac3d-5f77-4f65-af11-e10719270545</vt:lpwstr>
  </property>
  <property fmtid="{D5CDD505-2E9C-101B-9397-08002B2CF9AE}" pid="8" name="MSIP_Label_696f5184-95c9-4497-b4c5-49bcf01b7f74_ContentBits">
    <vt:lpwstr>0</vt:lpwstr>
  </property>
  <property fmtid="{D5CDD505-2E9C-101B-9397-08002B2CF9AE}" pid="9" name="ContentTypeId">
    <vt:lpwstr>0x010100C63D2F6C543BAF49995E55BF9168F0C6</vt:lpwstr>
  </property>
</Properties>
</file>