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2" r:id="rId6"/>
    <p:sldMasterId id="2147483684" r:id="rId7"/>
    <p:sldMasterId id="2147483696" r:id="rId8"/>
  </p:sldMasterIdLst>
  <p:notesMasterIdLst>
    <p:notesMasterId r:id="rId35"/>
  </p:notesMasterIdLst>
  <p:sldIdLst>
    <p:sldId id="256" r:id="rId9"/>
    <p:sldId id="297" r:id="rId10"/>
    <p:sldId id="257" r:id="rId11"/>
    <p:sldId id="292" r:id="rId12"/>
    <p:sldId id="295" r:id="rId13"/>
    <p:sldId id="296" r:id="rId14"/>
    <p:sldId id="266" r:id="rId15"/>
    <p:sldId id="294" r:id="rId16"/>
    <p:sldId id="267" r:id="rId17"/>
    <p:sldId id="271" r:id="rId18"/>
    <p:sldId id="290" r:id="rId19"/>
    <p:sldId id="293" r:id="rId20"/>
    <p:sldId id="263" r:id="rId21"/>
    <p:sldId id="284" r:id="rId22"/>
    <p:sldId id="285" r:id="rId23"/>
    <p:sldId id="259" r:id="rId24"/>
    <p:sldId id="260" r:id="rId25"/>
    <p:sldId id="286" r:id="rId26"/>
    <p:sldId id="287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CFA12A-57D5-42A0-874C-779AFBEDBF0E}" v="3" dt="2022-08-25T11:17:42.711"/>
    <p1510:client id="{B2ECF4FE-C64E-4A27-9284-1A6EDBFBFF5A}" v="5" dt="2022-08-25T12:57:30.156"/>
    <p1510:client id="{E8CF1279-7039-4AE4-AF5E-B275379F79D2}" v="38" dt="2022-08-25T15:58:59.723"/>
    <p1510:client id="{F12BBDD7-4F89-42F3-A7EF-C8B84F095CFA}" v="316" dt="2022-08-26T12:09:53.759"/>
    <p1510:client id="{F7A0FD4D-FBDA-42C2-AF53-1275BA760BED}" v="4" dt="2022-08-25T16:13:05.0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2C46EE-AD4D-4A30-95B3-74BD2A9561C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9EFB2794-12CA-43FC-BEF8-08EF2F75F508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Vi vil fremstå som en internasjonalt engasjert skole</a:t>
          </a:r>
        </a:p>
      </dgm:t>
    </dgm:pt>
    <dgm:pt modelId="{CABE80C3-08B3-44C0-B635-ACED1A276EA4}" type="parTrans" cxnId="{8F36622D-DD20-48FF-BD5E-71C87C78A951}">
      <dgm:prSet/>
      <dgm:spPr/>
      <dgm:t>
        <a:bodyPr/>
        <a:lstStyle/>
        <a:p>
          <a:endParaRPr lang="nb-NO"/>
        </a:p>
      </dgm:t>
    </dgm:pt>
    <dgm:pt modelId="{36871537-C42E-401A-A685-4C2187F4AACA}" type="sibTrans" cxnId="{8F36622D-DD20-48FF-BD5E-71C87C78A951}">
      <dgm:prSet/>
      <dgm:spPr>
        <a:solidFill>
          <a:srgbClr val="FFC000"/>
        </a:solidFill>
      </dgm:spPr>
      <dgm:t>
        <a:bodyPr/>
        <a:lstStyle/>
        <a:p>
          <a:endParaRPr lang="nb-NO"/>
        </a:p>
      </dgm:t>
    </dgm:pt>
    <dgm:pt modelId="{3DC60B2A-E1E2-49DC-9E09-29679EDECBDC}">
      <dgm:prSet phldrT="[Tekst]" custT="1"/>
      <dgm:spPr/>
      <dgm:t>
        <a:bodyPr/>
        <a:lstStyle/>
        <a:p>
          <a:r>
            <a:rPr lang="nb-NO" sz="1400"/>
            <a:t>Vi har fått Erasmus + akkreditering de neste 7 år</a:t>
          </a:r>
        </a:p>
      </dgm:t>
    </dgm:pt>
    <dgm:pt modelId="{DD00EC88-3415-4202-8DE6-B0D15FED4AD8}" type="parTrans" cxnId="{A6DE4C25-4B0F-45E9-92BA-85738AB256E2}">
      <dgm:prSet/>
      <dgm:spPr/>
      <dgm:t>
        <a:bodyPr/>
        <a:lstStyle/>
        <a:p>
          <a:endParaRPr lang="nb-NO"/>
        </a:p>
      </dgm:t>
    </dgm:pt>
    <dgm:pt modelId="{B8CFB535-0F30-472E-B46E-FDE8E8E43251}" type="sibTrans" cxnId="{A6DE4C25-4B0F-45E9-92BA-85738AB256E2}">
      <dgm:prSet/>
      <dgm:spPr/>
      <dgm:t>
        <a:bodyPr/>
        <a:lstStyle/>
        <a:p>
          <a:endParaRPr lang="nb-NO"/>
        </a:p>
      </dgm:t>
    </dgm:pt>
    <dgm:pt modelId="{90E318D4-193F-404F-8A5A-B4209929638D}">
      <dgm:prSet phldrT="[Teks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nb-NO" sz="1600">
              <a:solidFill>
                <a:schemeClr val="tx1"/>
              </a:solidFill>
            </a:rPr>
            <a:t>Vi ønsker oss nok elever til å tilby alle språk på nivå III </a:t>
          </a:r>
        </a:p>
      </dgm:t>
    </dgm:pt>
    <dgm:pt modelId="{FA4A2C16-E129-4235-8CB2-F061F8B7EAB5}" type="parTrans" cxnId="{485137B1-D62F-454E-943C-F6BF3B4FA7C7}">
      <dgm:prSet/>
      <dgm:spPr/>
      <dgm:t>
        <a:bodyPr/>
        <a:lstStyle/>
        <a:p>
          <a:endParaRPr lang="nb-NO"/>
        </a:p>
      </dgm:t>
    </dgm:pt>
    <dgm:pt modelId="{BE073B50-175E-4281-8779-9ABF5CA04CAF}" type="sibTrans" cxnId="{485137B1-D62F-454E-943C-F6BF3B4FA7C7}">
      <dgm:prSet/>
      <dgm:spPr>
        <a:solidFill>
          <a:srgbClr val="FFC000"/>
        </a:solidFill>
      </dgm:spPr>
      <dgm:t>
        <a:bodyPr/>
        <a:lstStyle/>
        <a:p>
          <a:endParaRPr lang="nb-NO"/>
        </a:p>
      </dgm:t>
    </dgm:pt>
    <dgm:pt modelId="{6AE34914-A843-46EA-8001-1881E77BAAB9}">
      <dgm:prSet phldrT="[Tekst]" custT="1"/>
      <dgm:spPr/>
      <dgm:t>
        <a:bodyPr/>
        <a:lstStyle/>
        <a:p>
          <a:r>
            <a:rPr lang="nb-NO" sz="1400"/>
            <a:t>Vi har funnet samarbeidsskoler i Spania, Frankrike og Tyskland</a:t>
          </a:r>
        </a:p>
      </dgm:t>
    </dgm:pt>
    <dgm:pt modelId="{C9223A62-A85B-46D5-A0AD-AF45D4AA80EB}" type="parTrans" cxnId="{602BAEED-AD17-471E-91F7-F4D92266678F}">
      <dgm:prSet/>
      <dgm:spPr/>
      <dgm:t>
        <a:bodyPr/>
        <a:lstStyle/>
        <a:p>
          <a:endParaRPr lang="nb-NO"/>
        </a:p>
      </dgm:t>
    </dgm:pt>
    <dgm:pt modelId="{1CF39189-227E-4FD8-AFB5-FF438DEA1E4E}" type="sibTrans" cxnId="{602BAEED-AD17-471E-91F7-F4D92266678F}">
      <dgm:prSet/>
      <dgm:spPr/>
      <dgm:t>
        <a:bodyPr/>
        <a:lstStyle/>
        <a:p>
          <a:endParaRPr lang="nb-NO"/>
        </a:p>
      </dgm:t>
    </dgm:pt>
    <dgm:pt modelId="{D98B1D6E-141B-4F9B-8D61-5EB6DB8971D9}">
      <dgm:prSet phldrT="[Tekst]" custT="1"/>
      <dgm:spPr/>
      <dgm:t>
        <a:bodyPr/>
        <a:lstStyle/>
        <a:p>
          <a:r>
            <a:rPr lang="nb-NO" sz="1600"/>
            <a:t>Vi ønsker kulturell utveksling</a:t>
          </a:r>
        </a:p>
      </dgm:t>
    </dgm:pt>
    <dgm:pt modelId="{63221E6E-8BDF-422E-BB36-EFE469BB2D4F}" type="parTrans" cxnId="{428D997A-96C0-45DF-95BE-63EA4567E070}">
      <dgm:prSet/>
      <dgm:spPr/>
      <dgm:t>
        <a:bodyPr/>
        <a:lstStyle/>
        <a:p>
          <a:endParaRPr lang="nb-NO"/>
        </a:p>
      </dgm:t>
    </dgm:pt>
    <dgm:pt modelId="{590C6911-FCA4-4ECA-92F0-BF2F111F3D9C}" type="sibTrans" cxnId="{428D997A-96C0-45DF-95BE-63EA4567E070}">
      <dgm:prSet/>
      <dgm:spPr/>
      <dgm:t>
        <a:bodyPr/>
        <a:lstStyle/>
        <a:p>
          <a:endParaRPr lang="nb-NO"/>
        </a:p>
      </dgm:t>
    </dgm:pt>
    <dgm:pt modelId="{ED4698F0-D6FB-4B6C-A6D6-23FC2D3553B5}">
      <dgm:prSet phldrT="[Tekst]" custT="1"/>
      <dgm:spPr/>
      <dgm:t>
        <a:bodyPr/>
        <a:lstStyle/>
        <a:p>
          <a:r>
            <a:rPr lang="nb-NO" sz="1400"/>
            <a:t>Digitale samarbeidsprosjekter</a:t>
          </a:r>
        </a:p>
      </dgm:t>
    </dgm:pt>
    <dgm:pt modelId="{71C30E5E-1558-43B1-9409-C7C263AB22F0}" type="parTrans" cxnId="{C4FFF3E7-42D9-46FC-828E-8CCCAAF4FEFF}">
      <dgm:prSet/>
      <dgm:spPr/>
      <dgm:t>
        <a:bodyPr/>
        <a:lstStyle/>
        <a:p>
          <a:endParaRPr lang="nb-NO"/>
        </a:p>
      </dgm:t>
    </dgm:pt>
    <dgm:pt modelId="{555150B1-5A4F-4631-8A6B-C8097D8F3C04}" type="sibTrans" cxnId="{C4FFF3E7-42D9-46FC-828E-8CCCAAF4FEFF}">
      <dgm:prSet/>
      <dgm:spPr/>
      <dgm:t>
        <a:bodyPr/>
        <a:lstStyle/>
        <a:p>
          <a:endParaRPr lang="nb-NO"/>
        </a:p>
      </dgm:t>
    </dgm:pt>
    <dgm:pt modelId="{A14F360C-D269-4DC6-96B8-862B618424A6}">
      <dgm:prSet phldrT="[Tekst]" custT="1"/>
      <dgm:spPr/>
      <dgm:t>
        <a:bodyPr/>
        <a:lstStyle/>
        <a:p>
          <a:r>
            <a:rPr lang="nb-NO" sz="1400"/>
            <a:t>Vi har informert om program for internasjonalisering på hjemmesiden</a:t>
          </a:r>
        </a:p>
      </dgm:t>
    </dgm:pt>
    <dgm:pt modelId="{CB406EA4-160A-4870-BB1E-83CB627FE3C5}" type="parTrans" cxnId="{C27F600B-8C18-41BD-8266-308CE316B7F5}">
      <dgm:prSet/>
      <dgm:spPr/>
      <dgm:t>
        <a:bodyPr/>
        <a:lstStyle/>
        <a:p>
          <a:endParaRPr lang="nb-NO"/>
        </a:p>
      </dgm:t>
    </dgm:pt>
    <dgm:pt modelId="{1EB1C239-C7B3-4BCD-A82D-D07E48614BFB}" type="sibTrans" cxnId="{C27F600B-8C18-41BD-8266-308CE316B7F5}">
      <dgm:prSet/>
      <dgm:spPr/>
      <dgm:t>
        <a:bodyPr/>
        <a:lstStyle/>
        <a:p>
          <a:endParaRPr lang="nb-NO"/>
        </a:p>
      </dgm:t>
    </dgm:pt>
    <dgm:pt modelId="{DA88B507-175F-4738-91A7-606E6C3A8091}">
      <dgm:prSet phldrT="[Tekst]" custT="1"/>
      <dgm:spPr/>
      <dgm:t>
        <a:bodyPr/>
        <a:lstStyle/>
        <a:p>
          <a:endParaRPr lang="nb-NO" sz="1600"/>
        </a:p>
      </dgm:t>
    </dgm:pt>
    <dgm:pt modelId="{D8EAEF0A-6981-4E52-860F-D24B945BF06F}" type="parTrans" cxnId="{9A931378-B8E5-4D2A-929C-FB13A90A86E5}">
      <dgm:prSet/>
      <dgm:spPr/>
      <dgm:t>
        <a:bodyPr/>
        <a:lstStyle/>
        <a:p>
          <a:endParaRPr lang="nb-NO"/>
        </a:p>
      </dgm:t>
    </dgm:pt>
    <dgm:pt modelId="{C9EDE904-3811-483D-AEFD-2A66BF1AF36C}" type="sibTrans" cxnId="{9A931378-B8E5-4D2A-929C-FB13A90A86E5}">
      <dgm:prSet/>
      <dgm:spPr/>
      <dgm:t>
        <a:bodyPr/>
        <a:lstStyle/>
        <a:p>
          <a:endParaRPr lang="nb-NO"/>
        </a:p>
      </dgm:t>
    </dgm:pt>
    <dgm:pt modelId="{A3229761-6167-43A2-847D-57075A502699}">
      <dgm:prSet phldrT="[Tekst]" custT="1"/>
      <dgm:spPr/>
      <dgm:t>
        <a:bodyPr/>
        <a:lstStyle/>
        <a:p>
          <a:r>
            <a:rPr lang="nb-NO" sz="1400"/>
            <a:t>Vi har oversatt teksten om Valler vgs til målspråkene vi underviser – og til engelsk</a:t>
          </a:r>
        </a:p>
      </dgm:t>
    </dgm:pt>
    <dgm:pt modelId="{D6B6A04C-8B32-4F75-A7AB-AA015BA597E2}" type="parTrans" cxnId="{00A8BB3A-4BA5-4D3C-9303-616FAE14C5E1}">
      <dgm:prSet/>
      <dgm:spPr/>
      <dgm:t>
        <a:bodyPr/>
        <a:lstStyle/>
        <a:p>
          <a:endParaRPr lang="nb-NO"/>
        </a:p>
      </dgm:t>
    </dgm:pt>
    <dgm:pt modelId="{3C98ABA8-E65C-4C09-8275-E4CA678035DD}" type="sibTrans" cxnId="{00A8BB3A-4BA5-4D3C-9303-616FAE14C5E1}">
      <dgm:prSet/>
      <dgm:spPr/>
      <dgm:t>
        <a:bodyPr/>
        <a:lstStyle/>
        <a:p>
          <a:endParaRPr lang="nb-NO"/>
        </a:p>
      </dgm:t>
    </dgm:pt>
    <dgm:pt modelId="{13DA6548-3F66-4534-9692-8E49EBED0B32}">
      <dgm:prSet phldrT="[Tekst]" custT="1"/>
      <dgm:spPr/>
      <dgm:t>
        <a:bodyPr/>
        <a:lstStyle/>
        <a:p>
          <a:r>
            <a:rPr lang="nb-NO" sz="1400"/>
            <a:t>Vi har laget forslag til årsplan som er grunnlag for samarbeid med partnerskoler</a:t>
          </a:r>
        </a:p>
      </dgm:t>
    </dgm:pt>
    <dgm:pt modelId="{EE44396D-A48A-4492-80CA-55E3BE46CD4F}" type="parTrans" cxnId="{2E829B38-59C3-42E3-A02E-E3A278A6AC45}">
      <dgm:prSet/>
      <dgm:spPr/>
      <dgm:t>
        <a:bodyPr/>
        <a:lstStyle/>
        <a:p>
          <a:endParaRPr lang="nb-NO"/>
        </a:p>
      </dgm:t>
    </dgm:pt>
    <dgm:pt modelId="{31D4EBC0-5789-4304-8590-73FAD079F4B8}" type="sibTrans" cxnId="{2E829B38-59C3-42E3-A02E-E3A278A6AC45}">
      <dgm:prSet/>
      <dgm:spPr/>
      <dgm:t>
        <a:bodyPr/>
        <a:lstStyle/>
        <a:p>
          <a:endParaRPr lang="nb-NO"/>
        </a:p>
      </dgm:t>
    </dgm:pt>
    <dgm:pt modelId="{23845918-7847-47EB-956D-6CF10E99340F}">
      <dgm:prSet phldrT="[Tekst]" custT="1"/>
      <dgm:spPr/>
      <dgm:t>
        <a:bodyPr/>
        <a:lstStyle/>
        <a:p>
          <a:r>
            <a:rPr lang="nb-NO" sz="1400"/>
            <a:t>Vi har laget forslag til motivasjonssystem for å få elever til å velge språk</a:t>
          </a:r>
        </a:p>
      </dgm:t>
    </dgm:pt>
    <dgm:pt modelId="{67E9FCC2-FDF7-4B81-A62B-69E204DC5233}" type="parTrans" cxnId="{7CF3FDA5-863A-42B9-AEF1-F219EA241E39}">
      <dgm:prSet/>
      <dgm:spPr/>
      <dgm:t>
        <a:bodyPr/>
        <a:lstStyle/>
        <a:p>
          <a:endParaRPr lang="nb-NO"/>
        </a:p>
      </dgm:t>
    </dgm:pt>
    <dgm:pt modelId="{31C1EC98-59E3-458E-B66B-59F791B8936C}" type="sibTrans" cxnId="{7CF3FDA5-863A-42B9-AEF1-F219EA241E39}">
      <dgm:prSet/>
      <dgm:spPr/>
      <dgm:t>
        <a:bodyPr/>
        <a:lstStyle/>
        <a:p>
          <a:endParaRPr lang="nb-NO"/>
        </a:p>
      </dgm:t>
    </dgm:pt>
    <dgm:pt modelId="{737D3CE4-5D57-4CC4-AB25-8AABD6D91FB9}">
      <dgm:prSet phldrT="[Tekst]" custT="1"/>
      <dgm:spPr/>
      <dgm:t>
        <a:bodyPr/>
        <a:lstStyle/>
        <a:p>
          <a:r>
            <a:rPr lang="nb-NO" sz="1400"/>
            <a:t>Vi har to lærere (Anette og Urban) i 6% stilling for å arbeide med internasjonalisering</a:t>
          </a:r>
        </a:p>
      </dgm:t>
    </dgm:pt>
    <dgm:pt modelId="{8F5AF0B0-40E5-47C5-B907-920852A1B684}" type="parTrans" cxnId="{C2F53F78-CC3E-4F6E-BF2B-C2DE7D632D26}">
      <dgm:prSet/>
      <dgm:spPr/>
      <dgm:t>
        <a:bodyPr/>
        <a:lstStyle/>
        <a:p>
          <a:endParaRPr lang="nb-NO"/>
        </a:p>
      </dgm:t>
    </dgm:pt>
    <dgm:pt modelId="{B7B53AB4-70E7-4776-BDB1-C8CAFADE2FB3}" type="sibTrans" cxnId="{C2F53F78-CC3E-4F6E-BF2B-C2DE7D632D26}">
      <dgm:prSet/>
      <dgm:spPr/>
      <dgm:t>
        <a:bodyPr/>
        <a:lstStyle/>
        <a:p>
          <a:endParaRPr lang="nb-NO"/>
        </a:p>
      </dgm:t>
    </dgm:pt>
    <dgm:pt modelId="{0EC6C737-F7A2-44B7-9A88-9396805186D6}">
      <dgm:prSet phldrT="[Tekst]" custT="1"/>
      <dgm:spPr/>
      <dgm:t>
        <a:bodyPr/>
        <a:lstStyle/>
        <a:p>
          <a:r>
            <a:rPr lang="nb-NO" sz="1400"/>
            <a:t>Besøk av elever fra partnerskoler</a:t>
          </a:r>
        </a:p>
      </dgm:t>
    </dgm:pt>
    <dgm:pt modelId="{D1AB6776-FA96-425A-BCEC-A3DA3C3E7063}" type="parTrans" cxnId="{488C3BF4-A61C-4730-8230-30C3F1744436}">
      <dgm:prSet/>
      <dgm:spPr/>
      <dgm:t>
        <a:bodyPr/>
        <a:lstStyle/>
        <a:p>
          <a:endParaRPr lang="nb-NO"/>
        </a:p>
      </dgm:t>
    </dgm:pt>
    <dgm:pt modelId="{A048AAB6-64A4-4DAF-A16D-81A051AC7DFE}" type="sibTrans" cxnId="{488C3BF4-A61C-4730-8230-30C3F1744436}">
      <dgm:prSet/>
      <dgm:spPr/>
      <dgm:t>
        <a:bodyPr/>
        <a:lstStyle/>
        <a:p>
          <a:endParaRPr lang="nb-NO"/>
        </a:p>
      </dgm:t>
    </dgm:pt>
    <dgm:pt modelId="{29110220-7FAA-4571-B612-EA127571067F}">
      <dgm:prSet phldrT="[Tekst]" custT="1"/>
      <dgm:spPr/>
      <dgm:t>
        <a:bodyPr/>
        <a:lstStyle/>
        <a:p>
          <a:r>
            <a:rPr lang="nb-NO" sz="1400"/>
            <a:t>Reise til partnerskoler</a:t>
          </a:r>
        </a:p>
      </dgm:t>
    </dgm:pt>
    <dgm:pt modelId="{43FF2BD4-A3EF-4610-B585-78FDF1519742}" type="parTrans" cxnId="{3B9918D9-17F8-4ED1-BCD8-7DFD5F048663}">
      <dgm:prSet/>
      <dgm:spPr/>
      <dgm:t>
        <a:bodyPr/>
        <a:lstStyle/>
        <a:p>
          <a:endParaRPr lang="nb-NO"/>
        </a:p>
      </dgm:t>
    </dgm:pt>
    <dgm:pt modelId="{9AB93834-5D84-4912-A9D2-C8A97D14B3CA}" type="sibTrans" cxnId="{3B9918D9-17F8-4ED1-BCD8-7DFD5F048663}">
      <dgm:prSet/>
      <dgm:spPr/>
      <dgm:t>
        <a:bodyPr/>
        <a:lstStyle/>
        <a:p>
          <a:endParaRPr lang="nb-NO"/>
        </a:p>
      </dgm:t>
    </dgm:pt>
    <dgm:pt modelId="{D95FE847-E4D2-48BF-801B-8A4065E77050}">
      <dgm:prSet phldrT="[Tekst]" custT="1"/>
      <dgm:spPr/>
      <dgm:t>
        <a:bodyPr/>
        <a:lstStyle/>
        <a:p>
          <a:r>
            <a:rPr lang="nb-NO" sz="1400"/>
            <a:t>Jobbskygging for lærere (begge veier)</a:t>
          </a:r>
        </a:p>
      </dgm:t>
    </dgm:pt>
    <dgm:pt modelId="{6B269206-9AA1-4E4F-A56C-2B79E5773A84}" type="parTrans" cxnId="{EC2E94A0-AA0E-48C2-BD12-E38C004B7067}">
      <dgm:prSet/>
      <dgm:spPr/>
      <dgm:t>
        <a:bodyPr/>
        <a:lstStyle/>
        <a:p>
          <a:endParaRPr lang="nb-NO"/>
        </a:p>
      </dgm:t>
    </dgm:pt>
    <dgm:pt modelId="{B1A16C81-00B8-4B4F-8E3D-6CFE1766F587}" type="sibTrans" cxnId="{EC2E94A0-AA0E-48C2-BD12-E38C004B7067}">
      <dgm:prSet/>
      <dgm:spPr/>
      <dgm:t>
        <a:bodyPr/>
        <a:lstStyle/>
        <a:p>
          <a:endParaRPr lang="nb-NO"/>
        </a:p>
      </dgm:t>
    </dgm:pt>
    <dgm:pt modelId="{9D7382CC-556B-4601-8F32-34FB1F276F65}">
      <dgm:prSet phldrT="[Tekst]" custT="1"/>
      <dgm:spPr/>
      <dgm:t>
        <a:bodyPr/>
        <a:lstStyle/>
        <a:p>
          <a:r>
            <a:rPr lang="nb-NO" sz="1400"/>
            <a:t>Kurs for ansatte i andre land</a:t>
          </a:r>
        </a:p>
      </dgm:t>
    </dgm:pt>
    <dgm:pt modelId="{01250AFF-B954-4AF5-B904-FE1A0DFB377A}" type="parTrans" cxnId="{146A3F25-926E-4036-BBD5-1F59CB4A9F01}">
      <dgm:prSet/>
      <dgm:spPr/>
      <dgm:t>
        <a:bodyPr/>
        <a:lstStyle/>
        <a:p>
          <a:endParaRPr lang="nb-NO"/>
        </a:p>
      </dgm:t>
    </dgm:pt>
    <dgm:pt modelId="{F7A63839-47BD-4F3B-93EA-6C13EEA975E3}" type="sibTrans" cxnId="{146A3F25-926E-4036-BBD5-1F59CB4A9F01}">
      <dgm:prSet/>
      <dgm:spPr/>
      <dgm:t>
        <a:bodyPr/>
        <a:lstStyle/>
        <a:p>
          <a:endParaRPr lang="nb-NO"/>
        </a:p>
      </dgm:t>
    </dgm:pt>
    <dgm:pt modelId="{5A135CA3-FA2A-40DC-9616-4A52F850DFC5}">
      <dgm:prSet phldrT="[Tekst]" custT="1"/>
      <dgm:spPr/>
      <dgm:t>
        <a:bodyPr/>
        <a:lstStyle/>
        <a:p>
          <a:endParaRPr lang="nb-NO" sz="1400"/>
        </a:p>
      </dgm:t>
    </dgm:pt>
    <dgm:pt modelId="{E54A8587-46B3-41BF-85AC-AFDFFFFB7BE3}" type="parTrans" cxnId="{29428245-3A07-4A13-99BC-CBFD09AA5477}">
      <dgm:prSet/>
      <dgm:spPr/>
      <dgm:t>
        <a:bodyPr/>
        <a:lstStyle/>
        <a:p>
          <a:endParaRPr lang="nb-NO"/>
        </a:p>
      </dgm:t>
    </dgm:pt>
    <dgm:pt modelId="{91528F7D-6FAE-4CC0-A6B5-E1C255FEB8BC}" type="sibTrans" cxnId="{29428245-3A07-4A13-99BC-CBFD09AA5477}">
      <dgm:prSet/>
      <dgm:spPr/>
      <dgm:t>
        <a:bodyPr/>
        <a:lstStyle/>
        <a:p>
          <a:endParaRPr lang="nb-NO"/>
        </a:p>
      </dgm:t>
    </dgm:pt>
    <dgm:pt modelId="{CDE95AAD-9587-4485-9464-062965AC8B58}">
      <dgm:prSet phldrT="[Tekst]" custT="1"/>
      <dgm:spPr/>
      <dgm:t>
        <a:bodyPr/>
        <a:lstStyle/>
        <a:p>
          <a:r>
            <a:rPr lang="nb-NO" sz="1400"/>
            <a:t>Språkassistenter</a:t>
          </a:r>
        </a:p>
      </dgm:t>
    </dgm:pt>
    <dgm:pt modelId="{89EB7B70-4397-408B-B279-50B62A6B7F47}" type="parTrans" cxnId="{083D2302-1763-4583-B586-D5678E199084}">
      <dgm:prSet/>
      <dgm:spPr/>
      <dgm:t>
        <a:bodyPr/>
        <a:lstStyle/>
        <a:p>
          <a:endParaRPr lang="nb-NO"/>
        </a:p>
      </dgm:t>
    </dgm:pt>
    <dgm:pt modelId="{0EEEB643-07D4-420B-92DA-8DD70F402FAC}" type="sibTrans" cxnId="{083D2302-1763-4583-B586-D5678E199084}">
      <dgm:prSet/>
      <dgm:spPr/>
      <dgm:t>
        <a:bodyPr/>
        <a:lstStyle/>
        <a:p>
          <a:endParaRPr lang="nb-NO"/>
        </a:p>
      </dgm:t>
    </dgm:pt>
    <dgm:pt modelId="{87FD0217-A013-433F-8FBB-9A57F3EE89C7}">
      <dgm:prSet phldrT="[Tekst]" custT="1"/>
      <dgm:spPr/>
      <dgm:t>
        <a:bodyPr/>
        <a:lstStyle/>
        <a:p>
          <a:r>
            <a:rPr lang="nb-NO" sz="1400"/>
            <a:t>Månedlige «</a:t>
          </a:r>
          <a:r>
            <a:rPr lang="nb-NO" sz="1400" err="1"/>
            <a:t>events</a:t>
          </a:r>
          <a:r>
            <a:rPr lang="nb-NO" sz="1400"/>
            <a:t>» på Fransk III der VG1 og VG2 også inviteres når det passer</a:t>
          </a:r>
        </a:p>
      </dgm:t>
    </dgm:pt>
    <dgm:pt modelId="{A5DA985E-7F5D-4265-AF33-3A59AAF6BE31}" type="parTrans" cxnId="{0FB0C3B8-4D5A-410D-8F41-59457FBFD5BD}">
      <dgm:prSet/>
      <dgm:spPr/>
      <dgm:t>
        <a:bodyPr/>
        <a:lstStyle/>
        <a:p>
          <a:endParaRPr lang="nb-NO"/>
        </a:p>
      </dgm:t>
    </dgm:pt>
    <dgm:pt modelId="{6804ECAD-9A9A-42B2-A106-35AFF4BC45ED}" type="sibTrans" cxnId="{0FB0C3B8-4D5A-410D-8F41-59457FBFD5BD}">
      <dgm:prSet/>
      <dgm:spPr/>
      <dgm:t>
        <a:bodyPr/>
        <a:lstStyle/>
        <a:p>
          <a:endParaRPr lang="nb-NO"/>
        </a:p>
      </dgm:t>
    </dgm:pt>
    <dgm:pt modelId="{256CE94E-921F-4310-8749-0BF761646484}" type="pres">
      <dgm:prSet presAssocID="{A42C46EE-AD4D-4A30-95B3-74BD2A9561C8}" presName="linearFlow" presStyleCnt="0">
        <dgm:presLayoutVars>
          <dgm:dir/>
          <dgm:animLvl val="lvl"/>
          <dgm:resizeHandles val="exact"/>
        </dgm:presLayoutVars>
      </dgm:prSet>
      <dgm:spPr/>
    </dgm:pt>
    <dgm:pt modelId="{C509A3E9-255E-43D9-9BAB-FBED759C7FAD}" type="pres">
      <dgm:prSet presAssocID="{9EFB2794-12CA-43FC-BEF8-08EF2F75F508}" presName="composite" presStyleCnt="0"/>
      <dgm:spPr/>
    </dgm:pt>
    <dgm:pt modelId="{EFC9F8E2-E273-4FC2-9D52-A0F21CF7F089}" type="pres">
      <dgm:prSet presAssocID="{9EFB2794-12CA-43FC-BEF8-08EF2F75F50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92268FA-D6DA-46C4-AFA5-A739F251C4F7}" type="pres">
      <dgm:prSet presAssocID="{9EFB2794-12CA-43FC-BEF8-08EF2F75F508}" presName="parSh" presStyleLbl="node1" presStyleIdx="0" presStyleCnt="3"/>
      <dgm:spPr/>
    </dgm:pt>
    <dgm:pt modelId="{3F080393-E562-43C5-87EA-6191CD4A80F9}" type="pres">
      <dgm:prSet presAssocID="{9EFB2794-12CA-43FC-BEF8-08EF2F75F508}" presName="desTx" presStyleLbl="fgAcc1" presStyleIdx="0" presStyleCnt="3" custLinFactNeighborX="-11235" custLinFactNeighborY="46">
        <dgm:presLayoutVars>
          <dgm:bulletEnabled val="1"/>
        </dgm:presLayoutVars>
      </dgm:prSet>
      <dgm:spPr/>
    </dgm:pt>
    <dgm:pt modelId="{90BD7C5D-A987-481C-86AA-7D1DC1A8487B}" type="pres">
      <dgm:prSet presAssocID="{36871537-C42E-401A-A685-4C2187F4AACA}" presName="sibTrans" presStyleLbl="sibTrans2D1" presStyleIdx="0" presStyleCnt="2"/>
      <dgm:spPr/>
    </dgm:pt>
    <dgm:pt modelId="{D4A74E58-5537-4BE5-B12E-8B8651819CC7}" type="pres">
      <dgm:prSet presAssocID="{36871537-C42E-401A-A685-4C2187F4AACA}" presName="connTx" presStyleLbl="sibTrans2D1" presStyleIdx="0" presStyleCnt="2"/>
      <dgm:spPr/>
    </dgm:pt>
    <dgm:pt modelId="{6F65E4CB-EFA7-49D3-A844-181B415B6A17}" type="pres">
      <dgm:prSet presAssocID="{90E318D4-193F-404F-8A5A-B4209929638D}" presName="composite" presStyleCnt="0"/>
      <dgm:spPr/>
    </dgm:pt>
    <dgm:pt modelId="{4B3283E6-D6C2-4CF6-8FFB-4348FFE2945A}" type="pres">
      <dgm:prSet presAssocID="{90E318D4-193F-404F-8A5A-B4209929638D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C0DFE7-88AF-4371-B3D8-353C1E18FBA5}" type="pres">
      <dgm:prSet presAssocID="{90E318D4-193F-404F-8A5A-B4209929638D}" presName="parSh" presStyleLbl="node1" presStyleIdx="1" presStyleCnt="3" custLinFactNeighborX="-13941" custLinFactNeighborY="-8492"/>
      <dgm:spPr/>
    </dgm:pt>
    <dgm:pt modelId="{4E71EFF9-9AB3-4D31-A18D-E867736DB0E2}" type="pres">
      <dgm:prSet presAssocID="{90E318D4-193F-404F-8A5A-B4209929638D}" presName="desTx" presStyleLbl="fgAcc1" presStyleIdx="1" presStyleCnt="3" custScaleY="74706" custLinFactNeighborX="-27885" custLinFactNeighborY="-18362">
        <dgm:presLayoutVars>
          <dgm:bulletEnabled val="1"/>
        </dgm:presLayoutVars>
      </dgm:prSet>
      <dgm:spPr/>
    </dgm:pt>
    <dgm:pt modelId="{494493A8-B257-4B20-BE27-16FA1DB5C3F0}" type="pres">
      <dgm:prSet presAssocID="{BE073B50-175E-4281-8779-9ABF5CA04CAF}" presName="sibTrans" presStyleLbl="sibTrans2D1" presStyleIdx="1" presStyleCnt="2"/>
      <dgm:spPr/>
    </dgm:pt>
    <dgm:pt modelId="{019515A2-0E45-45F4-AD52-09434AEFE118}" type="pres">
      <dgm:prSet presAssocID="{BE073B50-175E-4281-8779-9ABF5CA04CAF}" presName="connTx" presStyleLbl="sibTrans2D1" presStyleIdx="1" presStyleCnt="2"/>
      <dgm:spPr/>
    </dgm:pt>
    <dgm:pt modelId="{1F7E5567-8358-48B7-B7AA-CC1195FF50B8}" type="pres">
      <dgm:prSet presAssocID="{D98B1D6E-141B-4F9B-8D61-5EB6DB8971D9}" presName="composite" presStyleCnt="0"/>
      <dgm:spPr/>
    </dgm:pt>
    <dgm:pt modelId="{939C5BC1-5765-4CE0-987D-CDA4F6BA8A96}" type="pres">
      <dgm:prSet presAssocID="{D98B1D6E-141B-4F9B-8D61-5EB6DB8971D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991E0DA-2A94-4934-99FA-31622EEB62A9}" type="pres">
      <dgm:prSet presAssocID="{D98B1D6E-141B-4F9B-8D61-5EB6DB8971D9}" presName="parSh" presStyleLbl="node1" presStyleIdx="2" presStyleCnt="3" custLinFactNeighborX="-26697" custLinFactNeighborY="886"/>
      <dgm:spPr/>
    </dgm:pt>
    <dgm:pt modelId="{2A04DC7C-9960-4496-B2D6-4DE0CF4D136F}" type="pres">
      <dgm:prSet presAssocID="{D98B1D6E-141B-4F9B-8D61-5EB6DB8971D9}" presName="desTx" presStyleLbl="fgAcc1" presStyleIdx="2" presStyleCnt="3" custLinFactNeighborX="-38198">
        <dgm:presLayoutVars>
          <dgm:bulletEnabled val="1"/>
        </dgm:presLayoutVars>
      </dgm:prSet>
      <dgm:spPr/>
    </dgm:pt>
  </dgm:ptLst>
  <dgm:cxnLst>
    <dgm:cxn modelId="{083D2302-1763-4583-B586-D5678E199084}" srcId="{D98B1D6E-141B-4F9B-8D61-5EB6DB8971D9}" destId="{CDE95AAD-9587-4485-9464-062965AC8B58}" srcOrd="5" destOrd="0" parTransId="{89EB7B70-4397-408B-B279-50B62A6B7F47}" sibTransId="{0EEEB643-07D4-420B-92DA-8DD70F402FAC}"/>
    <dgm:cxn modelId="{23FCC709-8DCB-4FAD-A385-3EA28B97C57D}" type="presOf" srcId="{737D3CE4-5D57-4CC4-AB25-8AABD6D91FB9}" destId="{3F080393-E562-43C5-87EA-6191CD4A80F9}" srcOrd="0" destOrd="3" presId="urn:microsoft.com/office/officeart/2005/8/layout/process3"/>
    <dgm:cxn modelId="{C27F600B-8C18-41BD-8266-308CE316B7F5}" srcId="{9EFB2794-12CA-43FC-BEF8-08EF2F75F508}" destId="{A14F360C-D269-4DC6-96B8-862B618424A6}" srcOrd="1" destOrd="0" parTransId="{CB406EA4-160A-4870-BB1E-83CB627FE3C5}" sibTransId="{1EB1C239-C7B3-4BCD-A82D-D07E48614BFB}"/>
    <dgm:cxn modelId="{A79D610F-E769-4EBA-B88E-BA0B3F1B1E16}" type="presOf" srcId="{90E318D4-193F-404F-8A5A-B4209929638D}" destId="{4B3283E6-D6C2-4CF6-8FFB-4348FFE2945A}" srcOrd="0" destOrd="0" presId="urn:microsoft.com/office/officeart/2005/8/layout/process3"/>
    <dgm:cxn modelId="{EDEE0519-C8B6-40B0-8D4F-CA6C04893EE5}" type="presOf" srcId="{9D7382CC-556B-4601-8F32-34FB1F276F65}" destId="{2A04DC7C-9960-4496-B2D6-4DE0CF4D136F}" srcOrd="0" destOrd="4" presId="urn:microsoft.com/office/officeart/2005/8/layout/process3"/>
    <dgm:cxn modelId="{E9705621-E28C-4957-9F20-B770347AB984}" type="presOf" srcId="{D98B1D6E-141B-4F9B-8D61-5EB6DB8971D9}" destId="{7991E0DA-2A94-4934-99FA-31622EEB62A9}" srcOrd="1" destOrd="0" presId="urn:microsoft.com/office/officeart/2005/8/layout/process3"/>
    <dgm:cxn modelId="{146A3F25-926E-4036-BBD5-1F59CB4A9F01}" srcId="{D98B1D6E-141B-4F9B-8D61-5EB6DB8971D9}" destId="{9D7382CC-556B-4601-8F32-34FB1F276F65}" srcOrd="4" destOrd="0" parTransId="{01250AFF-B954-4AF5-B904-FE1A0DFB377A}" sibTransId="{F7A63839-47BD-4F3B-93EA-6C13EEA975E3}"/>
    <dgm:cxn modelId="{A6DE4C25-4B0F-45E9-92BA-85738AB256E2}" srcId="{9EFB2794-12CA-43FC-BEF8-08EF2F75F508}" destId="{3DC60B2A-E1E2-49DC-9E09-29679EDECBDC}" srcOrd="0" destOrd="0" parTransId="{DD00EC88-3415-4202-8DE6-B0D15FED4AD8}" sibTransId="{B8CFB535-0F30-472E-B46E-FDE8E8E43251}"/>
    <dgm:cxn modelId="{58829F27-A194-46B6-8B50-A11DBC804D54}" type="presOf" srcId="{36871537-C42E-401A-A685-4C2187F4AACA}" destId="{90BD7C5D-A987-481C-86AA-7D1DC1A8487B}" srcOrd="0" destOrd="0" presId="urn:microsoft.com/office/officeart/2005/8/layout/process3"/>
    <dgm:cxn modelId="{72555329-F717-48D5-99C3-C54F96BC946D}" type="presOf" srcId="{D95FE847-E4D2-48BF-801B-8A4065E77050}" destId="{2A04DC7C-9960-4496-B2D6-4DE0CF4D136F}" srcOrd="0" destOrd="3" presId="urn:microsoft.com/office/officeart/2005/8/layout/process3"/>
    <dgm:cxn modelId="{8F36622D-DD20-48FF-BD5E-71C87C78A951}" srcId="{A42C46EE-AD4D-4A30-95B3-74BD2A9561C8}" destId="{9EFB2794-12CA-43FC-BEF8-08EF2F75F508}" srcOrd="0" destOrd="0" parTransId="{CABE80C3-08B3-44C0-B635-ACED1A276EA4}" sibTransId="{36871537-C42E-401A-A685-4C2187F4AACA}"/>
    <dgm:cxn modelId="{2E829B38-59C3-42E3-A02E-E3A278A6AC45}" srcId="{90E318D4-193F-404F-8A5A-B4209929638D}" destId="{13DA6548-3F66-4534-9692-8E49EBED0B32}" srcOrd="1" destOrd="0" parTransId="{EE44396D-A48A-4492-80CA-55E3BE46CD4F}" sibTransId="{31D4EBC0-5789-4304-8590-73FAD079F4B8}"/>
    <dgm:cxn modelId="{00A8BB3A-4BA5-4D3C-9303-616FAE14C5E1}" srcId="{9EFB2794-12CA-43FC-BEF8-08EF2F75F508}" destId="{A3229761-6167-43A2-847D-57075A502699}" srcOrd="2" destOrd="0" parTransId="{D6B6A04C-8B32-4F75-A7AB-AA015BA597E2}" sibTransId="{3C98ABA8-E65C-4C09-8275-E4CA678035DD}"/>
    <dgm:cxn modelId="{8BC8445F-E7D5-4E3B-9F3D-E258DA132AD6}" type="presOf" srcId="{DA88B507-175F-4738-91A7-606E6C3A8091}" destId="{3F080393-E562-43C5-87EA-6191CD4A80F9}" srcOrd="0" destOrd="4" presId="urn:microsoft.com/office/officeart/2005/8/layout/process3"/>
    <dgm:cxn modelId="{29428245-3A07-4A13-99BC-CBFD09AA5477}" srcId="{D98B1D6E-141B-4F9B-8D61-5EB6DB8971D9}" destId="{5A135CA3-FA2A-40DC-9616-4A52F850DFC5}" srcOrd="7" destOrd="0" parTransId="{E54A8587-46B3-41BF-85AC-AFDFFFFB7BE3}" sibTransId="{91528F7D-6FAE-4CC0-A6B5-E1C255FEB8BC}"/>
    <dgm:cxn modelId="{6B0B3447-8D70-4DF8-9F05-9980C7866BFD}" type="presOf" srcId="{BE073B50-175E-4281-8779-9ABF5CA04CAF}" destId="{019515A2-0E45-45F4-AD52-09434AEFE118}" srcOrd="1" destOrd="0" presId="urn:microsoft.com/office/officeart/2005/8/layout/process3"/>
    <dgm:cxn modelId="{5DE5A847-1EE2-4DBF-9DA1-A689D7F3411B}" type="presOf" srcId="{87FD0217-A013-433F-8FBB-9A57F3EE89C7}" destId="{2A04DC7C-9960-4496-B2D6-4DE0CF4D136F}" srcOrd="0" destOrd="6" presId="urn:microsoft.com/office/officeart/2005/8/layout/process3"/>
    <dgm:cxn modelId="{9A931378-B8E5-4D2A-929C-FB13A90A86E5}" srcId="{9EFB2794-12CA-43FC-BEF8-08EF2F75F508}" destId="{DA88B507-175F-4738-91A7-606E6C3A8091}" srcOrd="4" destOrd="0" parTransId="{D8EAEF0A-6981-4E52-860F-D24B945BF06F}" sibTransId="{C9EDE904-3811-483D-AEFD-2A66BF1AF36C}"/>
    <dgm:cxn modelId="{C2F53F78-CC3E-4F6E-BF2B-C2DE7D632D26}" srcId="{9EFB2794-12CA-43FC-BEF8-08EF2F75F508}" destId="{737D3CE4-5D57-4CC4-AB25-8AABD6D91FB9}" srcOrd="3" destOrd="0" parTransId="{8F5AF0B0-40E5-47C5-B907-920852A1B684}" sibTransId="{B7B53AB4-70E7-4776-BDB1-C8CAFADE2FB3}"/>
    <dgm:cxn modelId="{4ED46F58-2C52-496E-AFD9-4D7BC7DA1C57}" type="presOf" srcId="{13DA6548-3F66-4534-9692-8E49EBED0B32}" destId="{4E71EFF9-9AB3-4D31-A18D-E867736DB0E2}" srcOrd="0" destOrd="1" presId="urn:microsoft.com/office/officeart/2005/8/layout/process3"/>
    <dgm:cxn modelId="{7B598B78-3F41-4A19-BBBA-AB899A38430A}" type="presOf" srcId="{D98B1D6E-141B-4F9B-8D61-5EB6DB8971D9}" destId="{939C5BC1-5765-4CE0-987D-CDA4F6BA8A96}" srcOrd="0" destOrd="0" presId="urn:microsoft.com/office/officeart/2005/8/layout/process3"/>
    <dgm:cxn modelId="{81D9BA58-AA66-4CC7-AF76-72C502B971EC}" type="presOf" srcId="{23845918-7847-47EB-956D-6CF10E99340F}" destId="{4E71EFF9-9AB3-4D31-A18D-E867736DB0E2}" srcOrd="0" destOrd="2" presId="urn:microsoft.com/office/officeart/2005/8/layout/process3"/>
    <dgm:cxn modelId="{C7E9D758-926C-4E8A-A573-0A9A29865311}" type="presOf" srcId="{3DC60B2A-E1E2-49DC-9E09-29679EDECBDC}" destId="{3F080393-E562-43C5-87EA-6191CD4A80F9}" srcOrd="0" destOrd="0" presId="urn:microsoft.com/office/officeart/2005/8/layout/process3"/>
    <dgm:cxn modelId="{5C901759-B5FF-4830-9239-996F84FE48F9}" type="presOf" srcId="{90E318D4-193F-404F-8A5A-B4209929638D}" destId="{5EC0DFE7-88AF-4371-B3D8-353C1E18FBA5}" srcOrd="1" destOrd="0" presId="urn:microsoft.com/office/officeart/2005/8/layout/process3"/>
    <dgm:cxn modelId="{5354467A-93B1-42AF-8ABB-B265BB042423}" type="presOf" srcId="{CDE95AAD-9587-4485-9464-062965AC8B58}" destId="{2A04DC7C-9960-4496-B2D6-4DE0CF4D136F}" srcOrd="0" destOrd="5" presId="urn:microsoft.com/office/officeart/2005/8/layout/process3"/>
    <dgm:cxn modelId="{428D997A-96C0-45DF-95BE-63EA4567E070}" srcId="{A42C46EE-AD4D-4A30-95B3-74BD2A9561C8}" destId="{D98B1D6E-141B-4F9B-8D61-5EB6DB8971D9}" srcOrd="2" destOrd="0" parTransId="{63221E6E-8BDF-422E-BB36-EFE469BB2D4F}" sibTransId="{590C6911-FCA4-4ECA-92F0-BF2F111F3D9C}"/>
    <dgm:cxn modelId="{82BFF67E-D28C-4468-90EB-6CC7F9FBC243}" type="presOf" srcId="{6AE34914-A843-46EA-8001-1881E77BAAB9}" destId="{4E71EFF9-9AB3-4D31-A18D-E867736DB0E2}" srcOrd="0" destOrd="0" presId="urn:microsoft.com/office/officeart/2005/8/layout/process3"/>
    <dgm:cxn modelId="{9DA58C92-1730-409E-A251-56AA7F90C9D8}" type="presOf" srcId="{5A135CA3-FA2A-40DC-9616-4A52F850DFC5}" destId="{2A04DC7C-9960-4496-B2D6-4DE0CF4D136F}" srcOrd="0" destOrd="7" presId="urn:microsoft.com/office/officeart/2005/8/layout/process3"/>
    <dgm:cxn modelId="{DA41F795-DCA0-4752-B119-879BC62338AC}" type="presOf" srcId="{9EFB2794-12CA-43FC-BEF8-08EF2F75F508}" destId="{792268FA-D6DA-46C4-AFA5-A739F251C4F7}" srcOrd="1" destOrd="0" presId="urn:microsoft.com/office/officeart/2005/8/layout/process3"/>
    <dgm:cxn modelId="{FECA0F9B-270A-4EFE-8C55-0867A928ECC9}" type="presOf" srcId="{BE073B50-175E-4281-8779-9ABF5CA04CAF}" destId="{494493A8-B257-4B20-BE27-16FA1DB5C3F0}" srcOrd="0" destOrd="0" presId="urn:microsoft.com/office/officeart/2005/8/layout/process3"/>
    <dgm:cxn modelId="{EC2E94A0-AA0E-48C2-BD12-E38C004B7067}" srcId="{D98B1D6E-141B-4F9B-8D61-5EB6DB8971D9}" destId="{D95FE847-E4D2-48BF-801B-8A4065E77050}" srcOrd="3" destOrd="0" parTransId="{6B269206-9AA1-4E4F-A56C-2B79E5773A84}" sibTransId="{B1A16C81-00B8-4B4F-8E3D-6CFE1766F587}"/>
    <dgm:cxn modelId="{7CF3FDA5-863A-42B9-AEF1-F219EA241E39}" srcId="{90E318D4-193F-404F-8A5A-B4209929638D}" destId="{23845918-7847-47EB-956D-6CF10E99340F}" srcOrd="2" destOrd="0" parTransId="{67E9FCC2-FDF7-4B81-A62B-69E204DC5233}" sibTransId="{31C1EC98-59E3-458E-B66B-59F791B8936C}"/>
    <dgm:cxn modelId="{485137B1-D62F-454E-943C-F6BF3B4FA7C7}" srcId="{A42C46EE-AD4D-4A30-95B3-74BD2A9561C8}" destId="{90E318D4-193F-404F-8A5A-B4209929638D}" srcOrd="1" destOrd="0" parTransId="{FA4A2C16-E129-4235-8CB2-F061F8B7EAB5}" sibTransId="{BE073B50-175E-4281-8779-9ABF5CA04CAF}"/>
    <dgm:cxn modelId="{CA72DEB2-6DA9-4A90-96F1-AF6E2A24B82E}" type="presOf" srcId="{9EFB2794-12CA-43FC-BEF8-08EF2F75F508}" destId="{EFC9F8E2-E273-4FC2-9D52-A0F21CF7F089}" srcOrd="0" destOrd="0" presId="urn:microsoft.com/office/officeart/2005/8/layout/process3"/>
    <dgm:cxn modelId="{3F96F3B4-CE30-4ED3-8C6E-77EA3E5381D5}" type="presOf" srcId="{A3229761-6167-43A2-847D-57075A502699}" destId="{3F080393-E562-43C5-87EA-6191CD4A80F9}" srcOrd="0" destOrd="2" presId="urn:microsoft.com/office/officeart/2005/8/layout/process3"/>
    <dgm:cxn modelId="{0FB0C3B8-4D5A-410D-8F41-59457FBFD5BD}" srcId="{D98B1D6E-141B-4F9B-8D61-5EB6DB8971D9}" destId="{87FD0217-A013-433F-8FBB-9A57F3EE89C7}" srcOrd="6" destOrd="0" parTransId="{A5DA985E-7F5D-4265-AF33-3A59AAF6BE31}" sibTransId="{6804ECAD-9A9A-42B2-A106-35AFF4BC45ED}"/>
    <dgm:cxn modelId="{7F74B2BE-73F2-4141-A8E7-1AF2CEE5A161}" type="presOf" srcId="{36871537-C42E-401A-A685-4C2187F4AACA}" destId="{D4A74E58-5537-4BE5-B12E-8B8651819CC7}" srcOrd="1" destOrd="0" presId="urn:microsoft.com/office/officeart/2005/8/layout/process3"/>
    <dgm:cxn modelId="{B4ECD1D1-9670-4F4E-93DD-D1FDA996F9B5}" type="presOf" srcId="{0EC6C737-F7A2-44B7-9A88-9396805186D6}" destId="{2A04DC7C-9960-4496-B2D6-4DE0CF4D136F}" srcOrd="0" destOrd="1" presId="urn:microsoft.com/office/officeart/2005/8/layout/process3"/>
    <dgm:cxn modelId="{B65059D6-47A1-4F92-8EEA-B92273EE3E54}" type="presOf" srcId="{29110220-7FAA-4571-B612-EA127571067F}" destId="{2A04DC7C-9960-4496-B2D6-4DE0CF4D136F}" srcOrd="0" destOrd="2" presId="urn:microsoft.com/office/officeart/2005/8/layout/process3"/>
    <dgm:cxn modelId="{3B9918D9-17F8-4ED1-BCD8-7DFD5F048663}" srcId="{D98B1D6E-141B-4F9B-8D61-5EB6DB8971D9}" destId="{29110220-7FAA-4571-B612-EA127571067F}" srcOrd="2" destOrd="0" parTransId="{43FF2BD4-A3EF-4610-B585-78FDF1519742}" sibTransId="{9AB93834-5D84-4912-A9D2-C8A97D14B3CA}"/>
    <dgm:cxn modelId="{1AB2C6E0-CE05-48E4-AA41-19A1F539831D}" type="presOf" srcId="{A14F360C-D269-4DC6-96B8-862B618424A6}" destId="{3F080393-E562-43C5-87EA-6191CD4A80F9}" srcOrd="0" destOrd="1" presId="urn:microsoft.com/office/officeart/2005/8/layout/process3"/>
    <dgm:cxn modelId="{E417DEE4-468E-4917-BA89-6B650106743F}" type="presOf" srcId="{ED4698F0-D6FB-4B6C-A6D6-23FC2D3553B5}" destId="{2A04DC7C-9960-4496-B2D6-4DE0CF4D136F}" srcOrd="0" destOrd="0" presId="urn:microsoft.com/office/officeart/2005/8/layout/process3"/>
    <dgm:cxn modelId="{C4FFF3E7-42D9-46FC-828E-8CCCAAF4FEFF}" srcId="{D98B1D6E-141B-4F9B-8D61-5EB6DB8971D9}" destId="{ED4698F0-D6FB-4B6C-A6D6-23FC2D3553B5}" srcOrd="0" destOrd="0" parTransId="{71C30E5E-1558-43B1-9409-C7C263AB22F0}" sibTransId="{555150B1-5A4F-4631-8A6B-C8097D8F3C04}"/>
    <dgm:cxn modelId="{602BAEED-AD17-471E-91F7-F4D92266678F}" srcId="{90E318D4-193F-404F-8A5A-B4209929638D}" destId="{6AE34914-A843-46EA-8001-1881E77BAAB9}" srcOrd="0" destOrd="0" parTransId="{C9223A62-A85B-46D5-A0AD-AF45D4AA80EB}" sibTransId="{1CF39189-227E-4FD8-AFB5-FF438DEA1E4E}"/>
    <dgm:cxn modelId="{16945FF3-BABE-4E05-93BA-F40E697929F2}" type="presOf" srcId="{A42C46EE-AD4D-4A30-95B3-74BD2A9561C8}" destId="{256CE94E-921F-4310-8749-0BF761646484}" srcOrd="0" destOrd="0" presId="urn:microsoft.com/office/officeart/2005/8/layout/process3"/>
    <dgm:cxn modelId="{488C3BF4-A61C-4730-8230-30C3F1744436}" srcId="{D98B1D6E-141B-4F9B-8D61-5EB6DB8971D9}" destId="{0EC6C737-F7A2-44B7-9A88-9396805186D6}" srcOrd="1" destOrd="0" parTransId="{D1AB6776-FA96-425A-BCEC-A3DA3C3E7063}" sibTransId="{A048AAB6-64A4-4DAF-A16D-81A051AC7DFE}"/>
    <dgm:cxn modelId="{C9D87538-3D13-4ACD-A7DB-C511C7D6D332}" type="presParOf" srcId="{256CE94E-921F-4310-8749-0BF761646484}" destId="{C509A3E9-255E-43D9-9BAB-FBED759C7FAD}" srcOrd="0" destOrd="0" presId="urn:microsoft.com/office/officeart/2005/8/layout/process3"/>
    <dgm:cxn modelId="{7A307B01-114D-4B5C-9CDA-FE2A108955BA}" type="presParOf" srcId="{C509A3E9-255E-43D9-9BAB-FBED759C7FAD}" destId="{EFC9F8E2-E273-4FC2-9D52-A0F21CF7F089}" srcOrd="0" destOrd="0" presId="urn:microsoft.com/office/officeart/2005/8/layout/process3"/>
    <dgm:cxn modelId="{252BB876-C172-401B-BEF9-77190ECEA32E}" type="presParOf" srcId="{C509A3E9-255E-43D9-9BAB-FBED759C7FAD}" destId="{792268FA-D6DA-46C4-AFA5-A739F251C4F7}" srcOrd="1" destOrd="0" presId="urn:microsoft.com/office/officeart/2005/8/layout/process3"/>
    <dgm:cxn modelId="{C6E6B2EF-3FF4-48AA-9CB0-FA0BA0B49386}" type="presParOf" srcId="{C509A3E9-255E-43D9-9BAB-FBED759C7FAD}" destId="{3F080393-E562-43C5-87EA-6191CD4A80F9}" srcOrd="2" destOrd="0" presId="urn:microsoft.com/office/officeart/2005/8/layout/process3"/>
    <dgm:cxn modelId="{1A809EDF-6C87-439E-BF6C-9B691B2A13A7}" type="presParOf" srcId="{256CE94E-921F-4310-8749-0BF761646484}" destId="{90BD7C5D-A987-481C-86AA-7D1DC1A8487B}" srcOrd="1" destOrd="0" presId="urn:microsoft.com/office/officeart/2005/8/layout/process3"/>
    <dgm:cxn modelId="{ADC0BE2A-FC12-43B9-BD10-22B5A11403FD}" type="presParOf" srcId="{90BD7C5D-A987-481C-86AA-7D1DC1A8487B}" destId="{D4A74E58-5537-4BE5-B12E-8B8651819CC7}" srcOrd="0" destOrd="0" presId="urn:microsoft.com/office/officeart/2005/8/layout/process3"/>
    <dgm:cxn modelId="{581253FA-66C6-4055-AC1C-6A0D29E53794}" type="presParOf" srcId="{256CE94E-921F-4310-8749-0BF761646484}" destId="{6F65E4CB-EFA7-49D3-A844-181B415B6A17}" srcOrd="2" destOrd="0" presId="urn:microsoft.com/office/officeart/2005/8/layout/process3"/>
    <dgm:cxn modelId="{147BA04C-7DCF-4603-AE93-4EB0BE448358}" type="presParOf" srcId="{6F65E4CB-EFA7-49D3-A844-181B415B6A17}" destId="{4B3283E6-D6C2-4CF6-8FFB-4348FFE2945A}" srcOrd="0" destOrd="0" presId="urn:microsoft.com/office/officeart/2005/8/layout/process3"/>
    <dgm:cxn modelId="{81304BA1-D74F-45E6-BA4D-F324F0067B95}" type="presParOf" srcId="{6F65E4CB-EFA7-49D3-A844-181B415B6A17}" destId="{5EC0DFE7-88AF-4371-B3D8-353C1E18FBA5}" srcOrd="1" destOrd="0" presId="urn:microsoft.com/office/officeart/2005/8/layout/process3"/>
    <dgm:cxn modelId="{DCF11B1C-AD27-4DA8-8F62-41A86EEB6442}" type="presParOf" srcId="{6F65E4CB-EFA7-49D3-A844-181B415B6A17}" destId="{4E71EFF9-9AB3-4D31-A18D-E867736DB0E2}" srcOrd="2" destOrd="0" presId="urn:microsoft.com/office/officeart/2005/8/layout/process3"/>
    <dgm:cxn modelId="{4ADCBE93-5865-4154-8EB1-3540311D0CE3}" type="presParOf" srcId="{256CE94E-921F-4310-8749-0BF761646484}" destId="{494493A8-B257-4B20-BE27-16FA1DB5C3F0}" srcOrd="3" destOrd="0" presId="urn:microsoft.com/office/officeart/2005/8/layout/process3"/>
    <dgm:cxn modelId="{85D6BA6E-D4A5-447A-A5B0-CE981E7251F0}" type="presParOf" srcId="{494493A8-B257-4B20-BE27-16FA1DB5C3F0}" destId="{019515A2-0E45-45F4-AD52-09434AEFE118}" srcOrd="0" destOrd="0" presId="urn:microsoft.com/office/officeart/2005/8/layout/process3"/>
    <dgm:cxn modelId="{03CE91FC-A094-4216-9797-7401D3AE0EF5}" type="presParOf" srcId="{256CE94E-921F-4310-8749-0BF761646484}" destId="{1F7E5567-8358-48B7-B7AA-CC1195FF50B8}" srcOrd="4" destOrd="0" presId="urn:microsoft.com/office/officeart/2005/8/layout/process3"/>
    <dgm:cxn modelId="{86F0FC6E-43A8-4A5C-B768-85768CEFD06B}" type="presParOf" srcId="{1F7E5567-8358-48B7-B7AA-CC1195FF50B8}" destId="{939C5BC1-5765-4CE0-987D-CDA4F6BA8A96}" srcOrd="0" destOrd="0" presId="urn:microsoft.com/office/officeart/2005/8/layout/process3"/>
    <dgm:cxn modelId="{6FBF896F-7912-4DB0-9E0C-2DA9D06DB5DB}" type="presParOf" srcId="{1F7E5567-8358-48B7-B7AA-CC1195FF50B8}" destId="{7991E0DA-2A94-4934-99FA-31622EEB62A9}" srcOrd="1" destOrd="0" presId="urn:microsoft.com/office/officeart/2005/8/layout/process3"/>
    <dgm:cxn modelId="{565FE42F-0BB6-4E74-B4EA-E7C808663C8A}" type="presParOf" srcId="{1F7E5567-8358-48B7-B7AA-CC1195FF50B8}" destId="{2A04DC7C-9960-4496-B2D6-4DE0CF4D136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268FA-D6DA-46C4-AFA5-A739F251C4F7}">
      <dsp:nvSpPr>
        <dsp:cNvPr id="0" name=""/>
        <dsp:cNvSpPr/>
      </dsp:nvSpPr>
      <dsp:spPr>
        <a:xfrm>
          <a:off x="5524" y="1548"/>
          <a:ext cx="2512052" cy="25488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Vi vil fremstå som en internasjonalt engasjert skole</a:t>
          </a:r>
        </a:p>
      </dsp:txBody>
      <dsp:txXfrm>
        <a:off x="5524" y="1548"/>
        <a:ext cx="2512052" cy="1004820"/>
      </dsp:txXfrm>
    </dsp:sp>
    <dsp:sp modelId="{3F080393-E562-43C5-87EA-6191CD4A80F9}">
      <dsp:nvSpPr>
        <dsp:cNvPr id="0" name=""/>
        <dsp:cNvSpPr/>
      </dsp:nvSpPr>
      <dsp:spPr>
        <a:xfrm>
          <a:off x="237812" y="1007918"/>
          <a:ext cx="2512052" cy="339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fått Erasmus + akkreditering de neste 7 år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informert om program for internasjonalisering på hjemmesiden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oversatt teksten om Valler vgs til målspråkene vi underviser – og til engelsk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to lærere (Anette og Urban) i 6% stilling for å arbeide med internasjonalisering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/>
        </a:p>
      </dsp:txBody>
      <dsp:txXfrm>
        <a:off x="311387" y="1081493"/>
        <a:ext cx="2364902" cy="3251250"/>
      </dsp:txXfrm>
    </dsp:sp>
    <dsp:sp modelId="{90BD7C5D-A987-481C-86AA-7D1DC1A8487B}">
      <dsp:nvSpPr>
        <dsp:cNvPr id="0" name=""/>
        <dsp:cNvSpPr/>
      </dsp:nvSpPr>
      <dsp:spPr>
        <a:xfrm rot="21598558">
          <a:off x="2810843" y="190464"/>
          <a:ext cx="621725" cy="6254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600" kern="1200"/>
        </a:p>
      </dsp:txBody>
      <dsp:txXfrm>
        <a:off x="2810843" y="315589"/>
        <a:ext cx="435208" cy="375256"/>
      </dsp:txXfrm>
    </dsp:sp>
    <dsp:sp modelId="{5EC0DFE7-88AF-4371-B3D8-353C1E18FBA5}">
      <dsp:nvSpPr>
        <dsp:cNvPr id="0" name=""/>
        <dsp:cNvSpPr/>
      </dsp:nvSpPr>
      <dsp:spPr>
        <a:xfrm>
          <a:off x="3690643" y="2"/>
          <a:ext cx="2512052" cy="254880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>
              <a:solidFill>
                <a:schemeClr val="tx1"/>
              </a:solidFill>
            </a:rPr>
            <a:t>Vi ønsker oss nok elever til å tilby alle språk på nivå III </a:t>
          </a:r>
        </a:p>
      </dsp:txBody>
      <dsp:txXfrm>
        <a:off x="3690643" y="2"/>
        <a:ext cx="2512052" cy="1004820"/>
      </dsp:txXfrm>
    </dsp:sp>
    <dsp:sp modelId="{4E71EFF9-9AB3-4D31-A18D-E867736DB0E2}">
      <dsp:nvSpPr>
        <dsp:cNvPr id="0" name=""/>
        <dsp:cNvSpPr/>
      </dsp:nvSpPr>
      <dsp:spPr>
        <a:xfrm>
          <a:off x="3854880" y="1027048"/>
          <a:ext cx="2512052" cy="25388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funnet samarbeidsskoler i Spania, Frankrike og Tyskland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laget forslag til årsplan som er grunnlag for samarbeid med partnerskoler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Vi har laget forslag til motivasjonssystem for å få elever til å velge språk</a:t>
          </a:r>
        </a:p>
      </dsp:txBody>
      <dsp:txXfrm>
        <a:off x="3928455" y="1100623"/>
        <a:ext cx="2364902" cy="2391658"/>
      </dsp:txXfrm>
    </dsp:sp>
    <dsp:sp modelId="{494493A8-B257-4B20-BE27-16FA1DB5C3F0}">
      <dsp:nvSpPr>
        <dsp:cNvPr id="0" name=""/>
        <dsp:cNvSpPr/>
      </dsp:nvSpPr>
      <dsp:spPr>
        <a:xfrm rot="22328">
          <a:off x="6503397" y="201880"/>
          <a:ext cx="637515" cy="6254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600" kern="1200"/>
        </a:p>
      </dsp:txBody>
      <dsp:txXfrm>
        <a:off x="6503399" y="326357"/>
        <a:ext cx="449887" cy="375256"/>
      </dsp:txXfrm>
    </dsp:sp>
    <dsp:sp modelId="{7991E0DA-2A94-4934-99FA-31622EEB62A9}">
      <dsp:nvSpPr>
        <dsp:cNvPr id="0" name=""/>
        <dsp:cNvSpPr/>
      </dsp:nvSpPr>
      <dsp:spPr>
        <a:xfrm>
          <a:off x="7405530" y="24130"/>
          <a:ext cx="2512052" cy="2548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Vi ønsker kulturell utveksling</a:t>
          </a:r>
        </a:p>
      </dsp:txBody>
      <dsp:txXfrm>
        <a:off x="7405530" y="24130"/>
        <a:ext cx="2512052" cy="1004820"/>
      </dsp:txXfrm>
    </dsp:sp>
    <dsp:sp modelId="{2A04DC7C-9960-4496-B2D6-4DE0CF4D136F}">
      <dsp:nvSpPr>
        <dsp:cNvPr id="0" name=""/>
        <dsp:cNvSpPr/>
      </dsp:nvSpPr>
      <dsp:spPr>
        <a:xfrm>
          <a:off x="7631136" y="1006369"/>
          <a:ext cx="2512052" cy="3398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Digitale samarbeidsprosjekter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Besøk av elever fra partnerskoler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Reise til partnerskoler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Jobbskygging for lærere (begge veier)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Kurs for ansatte i andre land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Språkassistenter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/>
            <a:t>Månedlige «</a:t>
          </a:r>
          <a:r>
            <a:rPr lang="nb-NO" sz="1400" kern="1200" err="1"/>
            <a:t>events</a:t>
          </a:r>
          <a:r>
            <a:rPr lang="nb-NO" sz="1400" kern="1200"/>
            <a:t>» på Fransk III der VG1 og VG2 også inviteres når det passer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400" kern="1200"/>
        </a:p>
      </dsp:txBody>
      <dsp:txXfrm>
        <a:off x="7704711" y="1079944"/>
        <a:ext cx="2364902" cy="3251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6890D-F04F-4AA7-A479-757EF51A9BFD}" type="datetimeFigureOut">
              <a:t>26.08.2022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0A807-30F7-4A6D-95F2-32C519994F4C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26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A788A-675E-4AB0-9991-3158BCE8CC2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48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sv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sv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E30C06B-CB6A-4C47-913A-968F3F063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4" y="289302"/>
            <a:ext cx="3695792" cy="15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48481987-76F7-4E6B-8D89-1A4BB0257B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9" y="5493445"/>
            <a:ext cx="2334316" cy="9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lys&#10;&#10;Automatisk generert beskrivelse">
            <a:extLst>
              <a:ext uri="{FF2B5EF4-FFF2-40B4-BE49-F238E27FC236}">
                <a16:creationId xmlns:a16="http://schemas.microsoft.com/office/drawing/2014/main" id="{1EC0E4C4-3BBA-4C52-A3A7-75BE9130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B6844EF-DB8E-4AF9-9F34-9CDDDD85BE8D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 descr="Et bilde som inneholder lys&#10;&#10;Automatisk generert beskrivelse">
            <a:extLst>
              <a:ext uri="{FF2B5EF4-FFF2-40B4-BE49-F238E27FC236}">
                <a16:creationId xmlns:a16="http://schemas.microsoft.com/office/drawing/2014/main" id="{AB4C1311-1974-4179-8BD1-FE25B1F15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"/>
            <a:ext cx="12190230" cy="685743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5FB16F1-1EE8-4D3B-88A2-A493557A1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2115784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256FE78-5F53-46CA-9941-9ADDB6216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200560"/>
            <a:ext cx="10515601" cy="138559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CF3C85-6C0C-45C2-8DDB-743694BB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6F66373-3B7B-4945-868B-05809A95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F2FE77-5F61-4B30-AF9D-2B98FEEE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574CA816-F730-4DAD-B5DE-49C4F8E97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30" y="793899"/>
            <a:ext cx="2050650" cy="606747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0B9ACA4-99F9-4DE7-A0F2-D1E1F41FCEBD}"/>
              </a:ext>
            </a:extLst>
          </p:cNvPr>
          <p:cNvSpPr txBox="1"/>
          <p:nvPr/>
        </p:nvSpPr>
        <p:spPr>
          <a:xfrm>
            <a:off x="838199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nb-NO" sz="1875" b="1">
                <a:solidFill>
                  <a:schemeClr val="lt1"/>
                </a:solidFill>
                <a:latin typeface="+mn-lt"/>
              </a:rPr>
              <a:t>Viken viser vei.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B2AB60E0-ADDB-4CF6-84A2-C5CE855FEB70}"/>
              </a:ext>
            </a:extLst>
          </p:cNvPr>
          <p:cNvSpPr txBox="1"/>
          <p:nvPr/>
        </p:nvSpPr>
        <p:spPr>
          <a:xfrm>
            <a:off x="8610601" y="5935013"/>
            <a:ext cx="2743200" cy="38087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/>
            <a:r>
              <a:rPr lang="nb-NO" sz="1875" b="1">
                <a:solidFill>
                  <a:schemeClr val="lt1"/>
                </a:solidFill>
                <a:latin typeface="+mn-lt"/>
              </a:rPr>
              <a:t>viken.no</a:t>
            </a:r>
          </a:p>
        </p:txBody>
      </p:sp>
    </p:spTree>
    <p:extLst>
      <p:ext uri="{BB962C8B-B14F-4D97-AF65-F5344CB8AC3E}">
        <p14:creationId xmlns:p14="http://schemas.microsoft.com/office/powerpoint/2010/main" val="1634500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30DA7-9335-4E46-9D83-420FC8BE5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5CC9872-E4D6-4729-80A2-7FA45124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56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4C5C33-0EC6-416F-9FED-B905746D5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E329F5-FA29-4C37-A90C-58A8BB5A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D4DB3E-5BB2-449A-836D-41ECA9D5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955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3B996AA-813C-4393-9F52-9E67F660C37B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008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 descr="Et bilde som inneholder lys&#10;&#10;Automatisk generert beskrivelse">
            <a:extLst>
              <a:ext uri="{FF2B5EF4-FFF2-40B4-BE49-F238E27FC236}">
                <a16:creationId xmlns:a16="http://schemas.microsoft.com/office/drawing/2014/main" id="{0BDC3821-D527-4E0F-A98A-A81496CC3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" y="284"/>
            <a:ext cx="12190230" cy="6857433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EEBF25F2-BB38-4E81-B282-1DE7133F2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550" y="5811418"/>
            <a:ext cx="1271700" cy="376271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DF03F7-47D2-4877-AC0A-7688E621A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F31CA81-E160-44B0-9B09-C692BA664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66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3DFEFA9-8ACF-4E16-90FE-BFCB7FCDF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DB20001-282F-4522-9EFF-D58281A08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3C8F343-FEA5-4C86-82E5-14F87474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0871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FB490-A0CF-49D4-8077-470CDBD42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36BB0B-C5F9-4A85-A411-E471F454B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B987532E-3195-4ACC-86DC-E80302843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884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7F47C6B-B370-4C90-9024-AE409FC2A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C0D8A6-DB8D-4804-96E0-E4C863F9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4FA741-8081-4331-A638-192B777F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792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09A8A7-6FE4-4DE0-B7AF-582FB71A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108D989-E242-4369-936D-63DF837E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AA7E22A-E1CB-4C22-9E6C-B495F5FBF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18D5030-0534-4B66-97ED-8F27E3ACC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CDC1207-99F2-4870-9FC0-404BEE62E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8484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2C29777-B62C-40C2-82A1-39E336EA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4FBCCE-9547-42CE-B859-3D0BA2C9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D93BC5-9A96-442F-94F8-7BC7B4E82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1398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334198-4568-488A-88BD-EEE42095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5D93029-CD10-450F-B4B1-31547DB59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ED4D657-277E-430F-AD81-03D6A9354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AA2AE-3FE1-4D65-9C63-D2F1A5FC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19F7687-F855-4031-93D1-879D49FA8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87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7B7BD8-5887-4FF4-B567-EBDCF8FF5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924D446-5067-4070-9143-D3CBF006DB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2479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3781F3-6661-475A-8536-46928C32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5AD5D99-365A-47E3-8D37-E8EDE3009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ECA96E-82E9-4C13-BD84-9E9C09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340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97353-65B1-45D8-A4A1-9F999D7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F752D4-D5C1-4D83-A1B0-D4434A9E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E89A836-AE22-48B2-9FDE-A2E01D97E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88F98E1-A198-4A85-A1A8-21B230C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804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75E71CAA-387C-408D-AAB9-5A3648D15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53FCBA4-A28C-462F-919D-93245657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EC3F32E-D2E4-488F-82C3-9767AE87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109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A373A2-8227-45DE-A8C5-701023390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C4FB4E-2108-4131-846B-367FEFC33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6024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0D9D36-EE8F-45DE-9B91-9D9074555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DB524CA-745F-4AC4-89A5-11412CA18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08DFA5-DCEB-413C-B6DA-7EE03E9A2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D4325A-F722-4DCD-8530-C3211F5A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75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E7F5C5-84A2-452D-A4F4-18E32522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FB7D057-224F-4DB6-AC96-7117AE1C3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325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6564CCD-795B-454B-AB0A-D114F9E7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DEDF-007E-439E-B245-CB326C4BBF91}" type="datetimeFigureOut">
              <a:rPr lang="nb-NO" smtClean="0"/>
              <a:t>26.08.2022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33FC0AB-8656-40E4-858B-E1B34FB59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5DEBF97-1FC0-4D5B-85FD-B421103F2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F3F8D-13D9-476F-8913-874048E624A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3E6DAC-CCCF-4CE2-8091-8CD81CA65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1433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sv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390A07E-8F3A-43EB-9FBF-EE5676C38A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8" y="5491544"/>
            <a:ext cx="234791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73B3E75E-2741-44D0-A59D-CE517F62942A}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6390C31-2FDB-4F0F-9A34-71F2A5E9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0148BFB-E633-4D94-BACF-7268B29C9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6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1620F2-F337-4AA8-A484-6EFDE69D7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583DEDF-007E-439E-B245-CB326C4BBF91}" type="datetimeFigureOut">
              <a:rPr lang="nb-NO" smtClean="0"/>
              <a:pPr/>
              <a:t>26.08.2022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9A6F4E6-30AC-47DF-AACB-6B620CCC8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6E93409-E736-42E8-A73A-F269D95F7D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nb-NO" sz="1200" kern="1200" smtClean="0">
                <a:solidFill>
                  <a:srgbClr val="003B5C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08F3F8D-13D9-476F-8913-874048E624A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F4CDA52A-4DB1-4CAF-BA43-1B18932D127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8200" y="5811700"/>
            <a:ext cx="1271700" cy="37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B5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B5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400" kern="1200">
          <a:solidFill>
            <a:srgbClr val="003B5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2000" kern="1200">
          <a:solidFill>
            <a:srgbClr val="003B5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alibri Light" panose="020F0302020204030204" pitchFamily="34" charset="0"/>
        <a:buChar char="‒"/>
        <a:defRPr sz="1800" kern="1200">
          <a:solidFill>
            <a:srgbClr val="003B5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viken.no/valler-vgs/aktuelt/valler-satser-pa-internasjonalisering.104774.aspx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valler.vgs.n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0481CB-4A6E-46EA-979F-C27F2E6CD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92702"/>
            <a:ext cx="10515601" cy="884722"/>
          </a:xfrm>
        </p:spPr>
        <p:txBody>
          <a:bodyPr>
            <a:normAutofit fontScale="90000"/>
          </a:bodyPr>
          <a:lstStyle/>
          <a:p>
            <a:r>
              <a:rPr lang="nb-NO"/>
              <a:t>Velkommen!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13DC397-EB76-480B-B8DF-8DED36232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877424"/>
            <a:ext cx="10515601" cy="29780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nb-NO" dirty="0">
                <a:cs typeface="Calibri Light"/>
              </a:rPr>
              <a:t>Elev- og miljøtjenesten</a:t>
            </a:r>
          </a:p>
          <a:p>
            <a:r>
              <a:rPr lang="nb-NO" dirty="0">
                <a:cs typeface="Calibri Light"/>
              </a:rPr>
              <a:t>Første skoleuke</a:t>
            </a:r>
          </a:p>
          <a:p>
            <a:r>
              <a:rPr lang="nb-NO" dirty="0">
                <a:cs typeface="Calibri Light"/>
              </a:rPr>
              <a:t>Fagfornyelsen</a:t>
            </a:r>
          </a:p>
          <a:p>
            <a:r>
              <a:rPr lang="nb-NO" dirty="0"/>
              <a:t>VIS og fravær</a:t>
            </a:r>
            <a:endParaRPr lang="nb-NO" dirty="0">
              <a:cs typeface="Calibri Light"/>
            </a:endParaRPr>
          </a:p>
          <a:p>
            <a:r>
              <a:rPr lang="nb-NO" dirty="0"/>
              <a:t>Valg elevene skal gjøre høsten 2022</a:t>
            </a:r>
            <a:endParaRPr lang="nb-NO" dirty="0">
              <a:cs typeface="Calibri Light"/>
            </a:endParaRPr>
          </a:p>
          <a:p>
            <a:r>
              <a:rPr lang="nb-NO" dirty="0"/>
              <a:t>Samarbeid skole-hjem</a:t>
            </a:r>
            <a:endParaRPr lang="nb-NO" dirty="0">
              <a:cs typeface="Calibri Light"/>
            </a:endParaRPr>
          </a:p>
          <a:p>
            <a:r>
              <a:rPr lang="nb-NO" dirty="0"/>
              <a:t>Møte med kontaktlærere</a:t>
            </a:r>
            <a:endParaRPr lang="nb-NO" dirty="0">
              <a:cs typeface="Calibri Light"/>
            </a:endParaRPr>
          </a:p>
          <a:p>
            <a:endParaRPr lang="nb-NO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295914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1F499-C9D0-4E6F-87AC-ACA4C66CB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182" y="1409607"/>
            <a:ext cx="10515601" cy="1042046"/>
          </a:xfrm>
        </p:spPr>
        <p:txBody>
          <a:bodyPr/>
          <a:lstStyle/>
          <a:p>
            <a:r>
              <a:rPr lang="nb-NO"/>
              <a:t>Studieteknikk – lære å lære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2ADD5CF9-91B1-433A-9728-28ADAC6F6E1C}"/>
              </a:ext>
            </a:extLst>
          </p:cNvPr>
          <p:cNvSpPr/>
          <p:nvPr/>
        </p:nvSpPr>
        <p:spPr>
          <a:xfrm>
            <a:off x="1007165" y="2729948"/>
            <a:ext cx="4744278" cy="310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88375DF6-F633-496A-9B26-4900259E6389}"/>
              </a:ext>
            </a:extLst>
          </p:cNvPr>
          <p:cNvSpPr/>
          <p:nvPr/>
        </p:nvSpPr>
        <p:spPr>
          <a:xfrm>
            <a:off x="6440558" y="2729947"/>
            <a:ext cx="4558745" cy="3101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3FD4704-68B0-4A28-9960-9EB2EAA17DE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22" y="2346140"/>
            <a:ext cx="5181600" cy="3590328"/>
          </a:xfrm>
          <a:prstGeom prst="rect">
            <a:avLst/>
          </a:prstGeom>
          <a:noFill/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DF4D70E-3B1E-43C3-AAD8-7A559BFBB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373" y="2346140"/>
            <a:ext cx="5181600" cy="359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3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 descr="Et bilde som inneholder tekst, stabel&#10;&#10;Automatisk generert beskrivelse">
            <a:extLst>
              <a:ext uri="{FF2B5EF4-FFF2-40B4-BE49-F238E27FC236}">
                <a16:creationId xmlns:a16="http://schemas.microsoft.com/office/drawing/2014/main" id="{A14F3AAD-823C-463B-8AEE-48A04F1EB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978" y="161862"/>
            <a:ext cx="2477937" cy="6569472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6D314265-468F-4D79-B444-ACEBFBA8CC5D}"/>
              </a:ext>
            </a:extLst>
          </p:cNvPr>
          <p:cNvSpPr txBox="1"/>
          <p:nvPr/>
        </p:nvSpPr>
        <p:spPr>
          <a:xfrm>
            <a:off x="2283178" y="6271764"/>
            <a:ext cx="4761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Valler satser på internasjonalisering - Valler videregående skole (viken.no)</a:t>
            </a:r>
            <a:endParaRPr lang="nb-NO" sz="1200">
              <a:solidFill>
                <a:schemeClr val="accent2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AB9F99C-F19C-43D7-B336-75BA47B9A44F}"/>
              </a:ext>
            </a:extLst>
          </p:cNvPr>
          <p:cNvGraphicFramePr/>
          <p:nvPr/>
        </p:nvGraphicFramePr>
        <p:xfrm>
          <a:off x="327377" y="1497771"/>
          <a:ext cx="11108267" cy="4406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9EA7C261-6D07-48CA-B4B7-15609F4FDFDD}"/>
              </a:ext>
            </a:extLst>
          </p:cNvPr>
          <p:cNvSpPr txBox="1"/>
          <p:nvPr/>
        </p:nvSpPr>
        <p:spPr>
          <a:xfrm>
            <a:off x="4210756" y="309237"/>
            <a:ext cx="4481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INTERNASJONALISERING </a:t>
            </a:r>
          </a:p>
          <a:p>
            <a:r>
              <a:rPr lang="nb-NO" sz="2800" b="1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ERASMUS +</a:t>
            </a:r>
          </a:p>
        </p:txBody>
      </p:sp>
    </p:spTree>
    <p:extLst>
      <p:ext uri="{BB962C8B-B14F-4D97-AF65-F5344CB8AC3E}">
        <p14:creationId xmlns:p14="http://schemas.microsoft.com/office/powerpoint/2010/main" val="331020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45835-78FD-4D78-863E-36B71E02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841" y="1446362"/>
            <a:ext cx="10515601" cy="793068"/>
          </a:xfrm>
        </p:spPr>
        <p:txBody>
          <a:bodyPr>
            <a:normAutofit/>
          </a:bodyPr>
          <a:lstStyle/>
          <a:p>
            <a:r>
              <a:rPr lang="en-US" sz="4800" err="1">
                <a:cs typeface="Calibri Light"/>
              </a:rPr>
              <a:t>Akademisk</a:t>
            </a:r>
            <a:r>
              <a:rPr lang="en-US" sz="4800">
                <a:cs typeface="Calibri Light"/>
              </a:rPr>
              <a:t> </a:t>
            </a:r>
            <a:r>
              <a:rPr lang="en-US" sz="4800" err="1">
                <a:cs typeface="Calibri Light"/>
              </a:rPr>
              <a:t>skriving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917C07-B126-0716-98E5-117764C10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954" y="2288373"/>
            <a:ext cx="10587488" cy="37434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1">
                <a:ea typeface="+mn-lt"/>
                <a:cs typeface="+mn-lt"/>
              </a:rPr>
              <a:t>Vi ønsker å forstå akademisk skriving innenfor disse rammene:</a:t>
            </a:r>
            <a:endParaRPr lang="en-US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Undersøke og drøfte et faglig spørsmål eller en problemstilling 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Tenke kritisk og analytisk 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Argumentere for, og å begrunne påstander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Vise faglig vurderingsevne og refleksjon 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Bruke relevant faglitteratur aktivt og på en selvstendig måte 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Følge formelle   krav om oppsett, struktur og referanseteknikk </a:t>
            </a:r>
            <a:endParaRPr lang="en-US" b="1"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r>
              <a:rPr lang="nb-NO" b="1">
                <a:ea typeface="+mn-lt"/>
                <a:cs typeface="+mn-lt"/>
              </a:rPr>
              <a:t>Utforske andre akademiske genre.</a:t>
            </a:r>
            <a:endParaRPr lang="en-US" b="1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37056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05625-F39D-469D-A8F6-B9BE2C15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Vg1-elevene: Fag, vurdering og valg videre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16287E-A905-41D0-84B3-3BC8D05B4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Vg1 består av: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Fellesfag</a:t>
            </a:r>
          </a:p>
          <a:p>
            <a:r>
              <a:rPr lang="nb-NO"/>
              <a:t>Matematikk og fremmedspråk</a:t>
            </a:r>
          </a:p>
          <a:p>
            <a:r>
              <a:rPr lang="nb-NO"/>
              <a:t>Klassens time</a:t>
            </a:r>
          </a:p>
        </p:txBody>
      </p:sp>
    </p:spTree>
    <p:extLst>
      <p:ext uri="{BB962C8B-B14F-4D97-AF65-F5344CB8AC3E}">
        <p14:creationId xmlns:p14="http://schemas.microsoft.com/office/powerpoint/2010/main" val="1328188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05625-F39D-469D-A8F6-B9BE2C15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449C801A-E05C-4E22-A516-534AFE990B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7401" y="127452"/>
            <a:ext cx="7904109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2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77DDD0-1217-4C88-8C8B-7C2931C0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Vurdering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0D7BC9-844D-4544-94E8-0A638B993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9"/>
            <a:ext cx="10515600" cy="3778898"/>
          </a:xfrm>
        </p:spPr>
        <p:txBody>
          <a:bodyPr/>
          <a:lstStyle/>
          <a:p>
            <a:r>
              <a:rPr lang="nb-NO" dirty="0"/>
              <a:t>Underveisvurdering. Elevsamtaler og </a:t>
            </a:r>
            <a:r>
              <a:rPr lang="nb-NO" b="1" u="sng" dirty="0"/>
              <a:t>fagsamtaler</a:t>
            </a:r>
          </a:p>
          <a:p>
            <a:r>
              <a:rPr lang="nb-NO" dirty="0"/>
              <a:t>Halvårsvurdering i januar</a:t>
            </a:r>
          </a:p>
          <a:p>
            <a:r>
              <a:rPr lang="nb-NO" dirty="0"/>
              <a:t>«Halvårsvurdering i juni i fag som ikke er avsluttende.</a:t>
            </a:r>
          </a:p>
          <a:p>
            <a:r>
              <a:rPr lang="nb-NO" dirty="0"/>
              <a:t>Standpunktkarakteren skal fortelle om elevens sluttkompetanse i faget- i en sum av alle fagets deler. Standpunktkarakteren bygger på den kompetansen elevene viser ved jevn deltakelse i timen og ved spesielle prøver.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943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0CB916-9266-4BDD-BD69-8FA6C1C8A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D4E60D-CB10-42E4-85B4-DF6D75114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1420837"/>
            <a:ext cx="10720754" cy="50720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Elevfravær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- 10</a:t>
            </a:r>
            <a:r>
              <a:rPr lang="nb-NO">
                <a:latin typeface="Calibri Light" panose="020F0302020204030204" pitchFamily="34" charset="0"/>
                <a:cs typeface="Calibri Light" panose="020F0302020204030204" pitchFamily="34" charset="0"/>
              </a:rPr>
              <a:t>% 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grensen gjelder i år</a:t>
            </a:r>
          </a:p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Legge inn eget fravær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Planlagt, fremtidig fravær</a:t>
            </a:r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Elevsøknader</a:t>
            </a: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Dokumentere eget fravær; f.eks. legeerklæring ved sykdom</a:t>
            </a: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</a:t>
            </a:r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ritak, utvidet tid og tilrettelegging på eksamen, fratrekk av fravær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Vurderinger i fagene</a:t>
            </a: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b="0" i="0" dirty="0"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Elevsamtaler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Foreldrepålogging gjennom ID-porten</a:t>
            </a: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b="0" i="0" dirty="0"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19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F68EFC-6FB6-4F41-BB78-DABE6FE8B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Fravær</a:t>
            </a:r>
          </a:p>
        </p:txBody>
      </p:sp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E8E36A0C-983B-4B7A-8815-EA8DED7BE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666832"/>
              </p:ext>
            </p:extLst>
          </p:nvPr>
        </p:nvGraphicFramePr>
        <p:xfrm>
          <a:off x="618977" y="1869598"/>
          <a:ext cx="10325686" cy="3729344"/>
        </p:xfrm>
        <a:graphic>
          <a:graphicData uri="http://schemas.openxmlformats.org/drawingml/2006/table">
            <a:tbl>
              <a:tblPr/>
              <a:tblGrid>
                <a:gridCol w="1225119">
                  <a:extLst>
                    <a:ext uri="{9D8B030D-6E8A-4147-A177-3AD203B41FA5}">
                      <a16:colId xmlns:a16="http://schemas.microsoft.com/office/drawing/2014/main" val="1323956194"/>
                    </a:ext>
                  </a:extLst>
                </a:gridCol>
                <a:gridCol w="1881020">
                  <a:extLst>
                    <a:ext uri="{9D8B030D-6E8A-4147-A177-3AD203B41FA5}">
                      <a16:colId xmlns:a16="http://schemas.microsoft.com/office/drawing/2014/main" val="1080264493"/>
                    </a:ext>
                  </a:extLst>
                </a:gridCol>
                <a:gridCol w="2719592">
                  <a:extLst>
                    <a:ext uri="{9D8B030D-6E8A-4147-A177-3AD203B41FA5}">
                      <a16:colId xmlns:a16="http://schemas.microsoft.com/office/drawing/2014/main" val="700704963"/>
                    </a:ext>
                  </a:extLst>
                </a:gridCol>
                <a:gridCol w="4499955">
                  <a:extLst>
                    <a:ext uri="{9D8B030D-6E8A-4147-A177-3AD203B41FA5}">
                      <a16:colId xmlns:a16="http://schemas.microsoft.com/office/drawing/2014/main" val="2545786502"/>
                    </a:ext>
                  </a:extLst>
                </a:gridCol>
              </a:tblGrid>
              <a:tr h="1243114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Timer i faget​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Samtale elev 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Varsel 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Karakter settes ikke etter … økter​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5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458189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6508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104402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969032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13030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370199"/>
                  </a:ext>
                </a:extLst>
              </a:tr>
              <a:tr h="497246"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1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r>
                        <a:rPr lang="nb-NO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nb-NO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nb-NO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6​</a:t>
                      </a:r>
                      <a:endParaRPr lang="nb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446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51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F45F4A-F773-4EFD-9C14-6211F5814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nb-NO" sz="3100" dirty="0"/>
              <a:t>Fagvalg elevene må gjøre i Vg1 (desember). </a:t>
            </a:r>
            <a:br>
              <a:rPr lang="nb-NO" sz="3100" dirty="0"/>
            </a:br>
            <a:r>
              <a:rPr lang="nb-NO" sz="3100" dirty="0"/>
              <a:t>Fagtilbud Vg2 - programfag</a:t>
            </a:r>
            <a:br>
              <a:rPr lang="nb-NO" sz="3100" dirty="0"/>
            </a:br>
            <a:endParaRPr lang="nb-NO" sz="31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8F723D0-D1D9-44E0-A4A9-5BDBB8736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90261"/>
            <a:ext cx="5181600" cy="3340359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Realfag</a:t>
            </a:r>
            <a:endParaRPr lang="en-US" dirty="0"/>
          </a:p>
          <a:p>
            <a:pPr lvl="1"/>
            <a:r>
              <a:rPr lang="en-US" dirty="0" err="1"/>
              <a:t>Biologi</a:t>
            </a:r>
            <a:endParaRPr lang="en-US" dirty="0"/>
          </a:p>
          <a:p>
            <a:pPr lvl="1"/>
            <a:r>
              <a:rPr lang="en-US" dirty="0" err="1"/>
              <a:t>Fysikk</a:t>
            </a:r>
            <a:endParaRPr lang="en-US" dirty="0"/>
          </a:p>
          <a:p>
            <a:pPr lvl="1"/>
            <a:r>
              <a:rPr lang="en-US" dirty="0" err="1"/>
              <a:t>Kjemi</a:t>
            </a:r>
            <a:endParaRPr lang="en-US" dirty="0"/>
          </a:p>
          <a:p>
            <a:pPr lvl="1"/>
            <a:r>
              <a:rPr lang="en-US" dirty="0" err="1"/>
              <a:t>Matematikk</a:t>
            </a:r>
            <a:r>
              <a:rPr lang="en-US" dirty="0"/>
              <a:t> R1 </a:t>
            </a:r>
            <a:r>
              <a:rPr lang="en-US" dirty="0" err="1"/>
              <a:t>eller</a:t>
            </a:r>
            <a:r>
              <a:rPr lang="en-US" dirty="0"/>
              <a:t> S1</a:t>
            </a:r>
          </a:p>
          <a:p>
            <a:pPr lvl="1"/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forskningslære</a:t>
            </a:r>
            <a:r>
              <a:rPr lang="en-US" dirty="0"/>
              <a:t>*</a:t>
            </a:r>
          </a:p>
          <a:p>
            <a:pPr lvl="1"/>
            <a:r>
              <a:rPr lang="en-US" dirty="0" err="1"/>
              <a:t>Programmering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modellering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56BB3D4-6198-4247-820E-C91D790BB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90261"/>
            <a:ext cx="5181600" cy="383488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Språk</a:t>
            </a:r>
            <a:r>
              <a:rPr lang="en-US" dirty="0"/>
              <a:t>, </a:t>
            </a:r>
            <a:r>
              <a:rPr lang="en-US" dirty="0" err="1"/>
              <a:t>samfunnsfag</a:t>
            </a:r>
            <a:r>
              <a:rPr lang="en-US" dirty="0"/>
              <a:t>, </a:t>
            </a:r>
            <a:r>
              <a:rPr lang="en-US" dirty="0" err="1"/>
              <a:t>økonomi</a:t>
            </a:r>
            <a:endParaRPr lang="en-US" dirty="0"/>
          </a:p>
          <a:p>
            <a:pPr lvl="1"/>
            <a:r>
              <a:rPr lang="en-US" dirty="0" err="1"/>
              <a:t>Engelsk</a:t>
            </a:r>
            <a:endParaRPr lang="en-US" dirty="0"/>
          </a:p>
          <a:p>
            <a:pPr lvl="1"/>
            <a:r>
              <a:rPr lang="en-US" dirty="0" err="1"/>
              <a:t>Historie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filosofi</a:t>
            </a:r>
            <a:endParaRPr lang="en-US" dirty="0"/>
          </a:p>
          <a:p>
            <a:pPr lvl="1"/>
            <a:r>
              <a:rPr lang="en-US" dirty="0" err="1"/>
              <a:t>Næringslivsøkonomi</a:t>
            </a:r>
            <a:endParaRPr lang="en-US" dirty="0"/>
          </a:p>
          <a:p>
            <a:pPr lvl="1"/>
            <a:r>
              <a:rPr lang="en-US" dirty="0" err="1"/>
              <a:t>Samfunnsøkonomi</a:t>
            </a:r>
            <a:endParaRPr lang="en-US" dirty="0"/>
          </a:p>
          <a:p>
            <a:pPr lvl="1"/>
            <a:r>
              <a:rPr lang="en-US" dirty="0" err="1"/>
              <a:t>Sosiologi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sosialantropologi</a:t>
            </a:r>
            <a:endParaRPr lang="en-US" dirty="0"/>
          </a:p>
          <a:p>
            <a:pPr lvl="1"/>
            <a:r>
              <a:rPr lang="en-US" dirty="0" err="1"/>
              <a:t>Psykologi</a:t>
            </a:r>
            <a:endParaRPr lang="en-US" dirty="0"/>
          </a:p>
          <a:p>
            <a:pPr lvl="1"/>
            <a:r>
              <a:rPr lang="en-US" dirty="0" err="1"/>
              <a:t>Rettslære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+ </a:t>
            </a:r>
            <a:r>
              <a:rPr lang="en-US" dirty="0" err="1"/>
              <a:t>Fremmedspråk</a:t>
            </a:r>
            <a:r>
              <a:rPr lang="en-US" dirty="0"/>
              <a:t> </a:t>
            </a:r>
            <a:r>
              <a:rPr lang="en-US" dirty="0" err="1"/>
              <a:t>nivå</a:t>
            </a:r>
            <a:r>
              <a:rPr lang="en-US" dirty="0"/>
              <a:t> 3 i Vg3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95DBDB5-516E-4A11-A76A-4C51DD8F17B8}"/>
              </a:ext>
            </a:extLst>
          </p:cNvPr>
          <p:cNvSpPr txBox="1"/>
          <p:nvPr/>
        </p:nvSpPr>
        <p:spPr>
          <a:xfrm>
            <a:off x="838200" y="473062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800"/>
              <a:t>Kunst, design og arkitektur</a:t>
            </a:r>
          </a:p>
        </p:txBody>
      </p:sp>
    </p:spTree>
    <p:extLst>
      <p:ext uri="{BB962C8B-B14F-4D97-AF65-F5344CB8AC3E}">
        <p14:creationId xmlns:p14="http://schemas.microsoft.com/office/powerpoint/2010/main" val="191962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790A0E-C93F-490B-BABB-57FC7BED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533"/>
            <a:ext cx="10515600" cy="1216240"/>
          </a:xfrm>
        </p:spPr>
        <p:txBody>
          <a:bodyPr/>
          <a:lstStyle/>
          <a:p>
            <a:r>
              <a:rPr lang="nb-NO"/>
              <a:t>Samarbeid skole - hjem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A95F79F-FAF3-4C02-B992-39F1DD8F2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44" y="1046615"/>
            <a:ext cx="10860656" cy="46439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Generell informasjon på skolens hjemmeside </a:t>
            </a:r>
            <a:r>
              <a:rPr lang="nb-NO" dirty="0">
                <a:hlinkClick r:id="rId2"/>
              </a:rPr>
              <a:t>valler.vgs.no</a:t>
            </a:r>
            <a:r>
              <a:rPr lang="nb-NO" dirty="0"/>
              <a:t> , </a:t>
            </a:r>
            <a:r>
              <a:rPr lang="nb-NO" dirty="0" err="1"/>
              <a:t>facebook</a:t>
            </a:r>
            <a:r>
              <a:rPr lang="nb-NO" dirty="0"/>
              <a:t>, </a:t>
            </a:r>
            <a:r>
              <a:rPr lang="nb-NO" dirty="0" err="1"/>
              <a:t>instagram</a:t>
            </a:r>
            <a:r>
              <a:rPr lang="nb-NO" dirty="0"/>
              <a:t> og VIS.</a:t>
            </a:r>
          </a:p>
          <a:p>
            <a:r>
              <a:rPr lang="nb-NO" dirty="0">
                <a:cs typeface="Calibri Light"/>
              </a:rPr>
              <a:t>Revy, bli kjent fester og russetid om tre år  </a:t>
            </a:r>
            <a:endParaRPr lang="nb-NO" dirty="0"/>
          </a:p>
          <a:p>
            <a:r>
              <a:rPr lang="nb-NO" dirty="0"/>
              <a:t>Tirsdag 13.10: Kontaktmøte ang. elevenes fagvalg, karriereveiledning rådgivertjenesten og  helsesykepleier.</a:t>
            </a:r>
            <a:endParaRPr lang="nb-NO" dirty="0">
              <a:cs typeface="Calibri Light"/>
            </a:endParaRPr>
          </a:p>
          <a:p>
            <a:r>
              <a:rPr lang="nb-NO" dirty="0"/>
              <a:t>Uke 4 og 5 i 2023: Utviklingssamtaler. Kontaktlærer innkaller.</a:t>
            </a:r>
            <a:endParaRPr lang="nb-NO" dirty="0">
              <a:cs typeface="Calibri Light"/>
            </a:endParaRPr>
          </a:p>
          <a:p>
            <a:r>
              <a:rPr lang="nb-NO" dirty="0">
                <a:cs typeface="Calibri Light"/>
              </a:rPr>
              <a:t>Sluttvurderingsperiode ukene  16 og 17</a:t>
            </a:r>
            <a:endParaRPr lang="nb-NO" dirty="0"/>
          </a:p>
          <a:p>
            <a:r>
              <a:rPr lang="nb-NO" dirty="0"/>
              <a:t>Eksamen trekk til skriftlig 11.5 og muntlig 7.6 og eksamen 9.6</a:t>
            </a:r>
            <a:endParaRPr lang="nb-NO" dirty="0">
              <a:cs typeface="Calibri Light"/>
            </a:endParaRPr>
          </a:p>
          <a:p>
            <a:r>
              <a:rPr lang="nb-NO" dirty="0"/>
              <a:t>Siste skoledag 16/6 </a:t>
            </a:r>
          </a:p>
          <a:p>
            <a:r>
              <a:rPr lang="nb-NO" dirty="0"/>
              <a:t>For øvrig: Ta kontakt med kontaktlærer, faglærer, rådgiver, helsesykepleier eller skolens ledelse. E-post og telefonnummer på </a:t>
            </a:r>
            <a:r>
              <a:rPr lang="nb-NO" dirty="0">
                <a:hlinkClick r:id="rId2"/>
              </a:rPr>
              <a:t>skolens hjemmeside</a:t>
            </a:r>
            <a:r>
              <a:rPr lang="nb-NO" dirty="0"/>
              <a:t>.</a:t>
            </a:r>
            <a:endParaRPr lang="nb-NO" dirty="0">
              <a:cs typeface="Calibri Light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436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9F7C15-4361-4BEF-7A0F-BF38D8D1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Elev- og miljøtjenesten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3514B4A-3479-7C18-A908-9074AA5E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/>
              <a:t>Vår visjon er at elev- og miljøtjenesten skal gi elevene på Valler et trygt og inkluderende skolemiljø</a:t>
            </a:r>
          </a:p>
          <a:p>
            <a:r>
              <a:rPr lang="nb-NO"/>
              <a:t>Vi skal tilby ikke-faglige aktiviteter som bidrar til at de blir godt kjent og aktiviseres gjennom fysisk, kulturelt og tverrfaglig samarbeid</a:t>
            </a:r>
          </a:p>
          <a:p>
            <a:r>
              <a:rPr lang="nb-NO"/>
              <a:t>I tillegg skal de få hjelp til fag- og utdanningsvalg gjennom å bli bevisst egne interesser og personlige egenskaper</a:t>
            </a:r>
          </a:p>
        </p:txBody>
      </p:sp>
    </p:spTree>
    <p:extLst>
      <p:ext uri="{BB962C8B-B14F-4D97-AF65-F5344CB8AC3E}">
        <p14:creationId xmlns:p14="http://schemas.microsoft.com/office/powerpoint/2010/main" val="763745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1STA – Mats Aanesrud – Rom 22 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8DD8B7F9-41BD-6973-AADD-F98B3C8B4B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349147"/>
            <a:ext cx="4617941" cy="4320000"/>
          </a:xfr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62B327CA-2271-44C4-0DDB-B47C31FAA1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16082" y="1349147"/>
            <a:ext cx="3956376" cy="4320000"/>
          </a:xfrm>
        </p:spPr>
      </p:pic>
    </p:spTree>
    <p:extLst>
      <p:ext uri="{BB962C8B-B14F-4D97-AF65-F5344CB8AC3E}">
        <p14:creationId xmlns:p14="http://schemas.microsoft.com/office/powerpoint/2010/main" val="189872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1STB – Nora Sunde – Rom 16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88428B1E-B4C3-1F6F-7322-8B18EE592D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0062" y="1482594"/>
            <a:ext cx="3439216" cy="4320000"/>
          </a:xfr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F83AB596-1160-EF14-031E-2734F6FF8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1482594"/>
            <a:ext cx="4107808" cy="4320000"/>
          </a:xfrm>
        </p:spPr>
      </p:pic>
    </p:spTree>
    <p:extLst>
      <p:ext uri="{BB962C8B-B14F-4D97-AF65-F5344CB8AC3E}">
        <p14:creationId xmlns:p14="http://schemas.microsoft.com/office/powerpoint/2010/main" val="1361361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1STC – Ingrid Berge – Rom 15 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8B0FD420-391E-BCB9-44CA-831951B06F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1839" y="1690688"/>
            <a:ext cx="3710766" cy="4320000"/>
          </a:xfrm>
        </p:spPr>
      </p:pic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E6B72CBF-C5CD-F52D-B063-BB227736A8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72743" y="1690688"/>
            <a:ext cx="3639462" cy="4320000"/>
          </a:xfrm>
        </p:spPr>
      </p:pic>
    </p:spTree>
    <p:extLst>
      <p:ext uri="{BB962C8B-B14F-4D97-AF65-F5344CB8AC3E}">
        <p14:creationId xmlns:p14="http://schemas.microsoft.com/office/powerpoint/2010/main" val="3682943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1STD – Alexander Hasund – Rom 14 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C0915E99-0A31-89DA-8670-95D785CF4E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0504" y="1690688"/>
            <a:ext cx="4096555" cy="4320000"/>
          </a:xfr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2CE68047-8FC4-0CC6-54A8-133703538E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66550" y="1690688"/>
            <a:ext cx="3898545" cy="4320000"/>
          </a:xfrm>
        </p:spPr>
      </p:pic>
    </p:spTree>
    <p:extLst>
      <p:ext uri="{BB962C8B-B14F-4D97-AF65-F5344CB8AC3E}">
        <p14:creationId xmlns:p14="http://schemas.microsoft.com/office/powerpoint/2010/main" val="6980438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1STE – Ida Marie Giving– Rom 13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B3B3F31D-E90F-750C-506C-B143A14B6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68585" y="1486418"/>
            <a:ext cx="3728198" cy="4320000"/>
          </a:xfr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C109696F-61E1-C169-C1E6-F1120208D0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52711" y="1486418"/>
            <a:ext cx="4160016" cy="4320000"/>
          </a:xfrm>
        </p:spPr>
      </p:pic>
    </p:spTree>
    <p:extLst>
      <p:ext uri="{BB962C8B-B14F-4D97-AF65-F5344CB8AC3E}">
        <p14:creationId xmlns:p14="http://schemas.microsoft.com/office/powerpoint/2010/main" val="211460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1STF – Marte Sofie Lidsheim Pedersen</a:t>
            </a:r>
            <a:br>
              <a:rPr lang="nb-NO" dirty="0"/>
            </a:br>
            <a:r>
              <a:rPr lang="nb-NO" dirty="0"/>
              <a:t>                         Rom 12</a:t>
            </a:r>
          </a:p>
        </p:txBody>
      </p:sp>
      <p:pic>
        <p:nvPicPr>
          <p:cNvPr id="15" name="Plassholder for innhold 14">
            <a:extLst>
              <a:ext uri="{FF2B5EF4-FFF2-40B4-BE49-F238E27FC236}">
                <a16:creationId xmlns:a16="http://schemas.microsoft.com/office/drawing/2014/main" id="{18311279-F13F-8A06-8151-BE4643A2AB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69384" y="1624109"/>
            <a:ext cx="4997025" cy="4320000"/>
          </a:xfrm>
        </p:spPr>
      </p:pic>
      <p:pic>
        <p:nvPicPr>
          <p:cNvPr id="13" name="Plassholder for innhold 12">
            <a:extLst>
              <a:ext uri="{FF2B5EF4-FFF2-40B4-BE49-F238E27FC236}">
                <a16:creationId xmlns:a16="http://schemas.microsoft.com/office/drawing/2014/main" id="{97A84D5E-BA65-C316-FE4C-AA3937E332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469696" y="1624109"/>
            <a:ext cx="3980885" cy="4320000"/>
          </a:xfrm>
        </p:spPr>
      </p:pic>
    </p:spTree>
    <p:extLst>
      <p:ext uri="{BB962C8B-B14F-4D97-AF65-F5344CB8AC3E}">
        <p14:creationId xmlns:p14="http://schemas.microsoft.com/office/powerpoint/2010/main" val="1846110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C81122C-57BB-46A0-9999-83C25BC0F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Klasse 1STG – Magnus </a:t>
            </a:r>
            <a:r>
              <a:rPr lang="nb-NO" dirty="0" err="1"/>
              <a:t>Olderøy</a:t>
            </a:r>
            <a:r>
              <a:rPr lang="nb-NO" dirty="0"/>
              <a:t> – Rom 11</a:t>
            </a:r>
          </a:p>
        </p:txBody>
      </p:sp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88A7B14C-C227-42E8-B74C-C2C7F1561FF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9584" y="1690688"/>
            <a:ext cx="3977148" cy="4320000"/>
          </a:xfrm>
        </p:spPr>
      </p:pic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3A927357-CF0B-126D-3C93-9980C8027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270529" y="1690688"/>
            <a:ext cx="4083271" cy="4320000"/>
          </a:xfrm>
        </p:spPr>
      </p:pic>
    </p:spTree>
    <p:extLst>
      <p:ext uri="{BB962C8B-B14F-4D97-AF65-F5344CB8AC3E}">
        <p14:creationId xmlns:p14="http://schemas.microsoft.com/office/powerpoint/2010/main" val="296985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A47007-1573-419F-A60C-063E859E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332" y="365125"/>
            <a:ext cx="10702977" cy="822356"/>
          </a:xfrm>
        </p:spPr>
        <p:txBody>
          <a:bodyPr/>
          <a:lstStyle/>
          <a:p>
            <a:r>
              <a:rPr lang="nb-NO"/>
              <a:t>Første skoleuke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B8804C-DD3C-4492-AC5F-827239DC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251316"/>
            <a:ext cx="10760015" cy="5293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cs typeface="Calibri Light"/>
              </a:rPr>
              <a:t>Elever fra ca. 15 forskjellige skoler i 7 klasser med 27 elever. Formålet med første skoleuke: Forebygge utenforskap og skape trivsel og gi trygghet.</a:t>
            </a:r>
          </a:p>
          <a:p>
            <a:r>
              <a:rPr lang="nb-NO" dirty="0">
                <a:cs typeface="Calibri Light"/>
              </a:rPr>
              <a:t>Makkerskap: </a:t>
            </a:r>
          </a:p>
          <a:p>
            <a:pPr lvl="1"/>
            <a:r>
              <a:rPr lang="nb-NO">
                <a:cs typeface="Calibri Light"/>
              </a:rPr>
              <a:t>Trygg overgang fra ungdomsskolen til </a:t>
            </a:r>
            <a:r>
              <a:rPr lang="nb-NO" err="1">
                <a:cs typeface="Calibri Light"/>
              </a:rPr>
              <a:t>vgs</a:t>
            </a:r>
            <a:endParaRPr lang="nb-NO">
              <a:cs typeface="Calibri Light"/>
            </a:endParaRPr>
          </a:p>
          <a:p>
            <a:pPr lvl="1"/>
            <a:r>
              <a:rPr lang="nb-NO">
                <a:cs typeface="Calibri Light"/>
              </a:rPr>
              <a:t>To makkere og to makkerpar gir en makkergruppe- rullerer gjennom året</a:t>
            </a:r>
          </a:p>
          <a:p>
            <a:pPr lvl="1"/>
            <a:r>
              <a:rPr lang="nb-NO">
                <a:cs typeface="Calibri Light"/>
              </a:rPr>
              <a:t>Skape inkluderende felleskap i klassen</a:t>
            </a:r>
          </a:p>
          <a:p>
            <a:pPr lvl="1"/>
            <a:r>
              <a:rPr lang="nb-NO">
                <a:cs typeface="Calibri Light"/>
              </a:rPr>
              <a:t>Kollegialt felleskap</a:t>
            </a:r>
          </a:p>
          <a:p>
            <a:pPr marL="457200" lvl="1" indent="0">
              <a:buNone/>
            </a:pPr>
            <a:endParaRPr lang="nb-NO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>
              <a:cs typeface="Calibri Light"/>
            </a:endParaRPr>
          </a:p>
          <a:p>
            <a:pPr marL="457200" lvl="1" indent="0">
              <a:buNone/>
            </a:pPr>
            <a:endParaRPr lang="nb-NO">
              <a:cs typeface="Calibri Light"/>
            </a:endParaRPr>
          </a:p>
          <a:p>
            <a:pPr lvl="1">
              <a:buFont typeface="Wingdings" panose="020F0302020204030204" pitchFamily="34" charset="0"/>
              <a:buChar char="§"/>
            </a:pPr>
            <a:endParaRPr lang="nb-NO">
              <a:cs typeface="Calibri Light"/>
            </a:endParaRPr>
          </a:p>
          <a:p>
            <a:pPr marL="457200" lvl="1" indent="0">
              <a:buNone/>
            </a:pPr>
            <a:endParaRPr lang="nb-NO">
              <a:cs typeface="Calibri Light"/>
            </a:endParaRPr>
          </a:p>
          <a:p>
            <a:pPr marL="457200" lvl="1" indent="0">
              <a:buNone/>
            </a:pPr>
            <a:endParaRPr lang="nb-NO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6650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BB1A1-CA72-3C4B-AC5E-C159FDF3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752"/>
          </a:xfrm>
        </p:spPr>
        <p:txBody>
          <a:bodyPr/>
          <a:lstStyle/>
          <a:p>
            <a:r>
              <a:rPr lang="en-US" err="1">
                <a:cs typeface="Calibri Light"/>
              </a:rPr>
              <a:t>Første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skoleuke</a:t>
            </a:r>
            <a:r>
              <a:rPr lang="en-US">
                <a:cs typeface="Calibri Light"/>
              </a:rPr>
              <a:t> fort.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4A06C-6B3F-1899-0C33-4EB13F229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785" y="1322418"/>
            <a:ext cx="10515600" cy="47620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>
                <a:ea typeface="+mn-lt"/>
                <a:cs typeface="+mn-lt"/>
              </a:rPr>
              <a:t>Fadderordning:</a:t>
            </a:r>
            <a:endParaRPr lang="en-US" dirty="0">
              <a:ea typeface="+mn-lt"/>
              <a:cs typeface="+mn-lt"/>
            </a:endParaRPr>
          </a:p>
          <a:p>
            <a:pPr marL="800100" lvl="1" indent="-342900"/>
            <a:r>
              <a:rPr lang="nb-NO" dirty="0">
                <a:ea typeface="+mn-lt"/>
                <a:cs typeface="+mn-lt"/>
              </a:rPr>
              <a:t>Elever fra Vg2 og Vg3 som skal gi elevene en god start på Valler. </a:t>
            </a:r>
            <a:endParaRPr lang="en-US" dirty="0">
              <a:ea typeface="+mn-lt"/>
              <a:cs typeface="+mn-lt"/>
            </a:endParaRPr>
          </a:p>
          <a:p>
            <a:pPr marL="800100" lvl="1" indent="-342900"/>
            <a:r>
              <a:rPr lang="nb-NO" dirty="0">
                <a:ea typeface="+mn-lt"/>
                <a:cs typeface="+mn-lt"/>
              </a:rPr>
              <a:t>Program gjennom første skoleuke: bli kjent øvelser, omvisning, VIS, teams med mer</a:t>
            </a:r>
          </a:p>
          <a:p>
            <a:r>
              <a:rPr lang="nb-NO" dirty="0">
                <a:ea typeface="+mn-lt"/>
                <a:cs typeface="+mn-lt"/>
              </a:rPr>
              <a:t>Oppstartsamtaler i makkerpar 24.8 med kontaktlærer</a:t>
            </a:r>
          </a:p>
          <a:p>
            <a:r>
              <a:rPr lang="nb-NO" dirty="0">
                <a:cs typeface="Calibri Light"/>
              </a:rPr>
              <a:t>Fokusdag 24.8 v/ elevtjenesten. Todelt program:</a:t>
            </a:r>
          </a:p>
          <a:p>
            <a:pPr lvl="1"/>
            <a:r>
              <a:rPr lang="nb-NO" dirty="0">
                <a:cs typeface="Calibri Light"/>
              </a:rPr>
              <a:t>Bli kjent med elevtjenesten/elevrådet/</a:t>
            </a:r>
            <a:r>
              <a:rPr lang="nb-NO" dirty="0" err="1">
                <a:cs typeface="Calibri Light"/>
              </a:rPr>
              <a:t>Sabona</a:t>
            </a:r>
            <a:endParaRPr lang="nb-NO" dirty="0">
              <a:cs typeface="Calibri Light"/>
            </a:endParaRPr>
          </a:p>
          <a:p>
            <a:pPr lvl="1"/>
            <a:r>
              <a:rPr lang="nb-NO" dirty="0">
                <a:cs typeface="Calibri Light"/>
              </a:rPr>
              <a:t>Bevisstgjøring av elevens felles ansvar for godt læringsmiljø samt rutiner knyttet til 9A   </a:t>
            </a:r>
          </a:p>
          <a:p>
            <a:pPr marL="457200" lvl="1" indent="0">
              <a:buNone/>
            </a:pPr>
            <a:endParaRPr lang="nb-NO">
              <a:cs typeface="Calibri Light"/>
            </a:endParaRPr>
          </a:p>
          <a:p>
            <a:pPr lvl="1">
              <a:buFont typeface="Wingdings,Sans-Serif" panose="020B0604020202020204" pitchFamily="34" charset="0"/>
              <a:buChar char="§"/>
            </a:pPr>
            <a:endParaRPr lang="nb-NO">
              <a:cs typeface="Calibri Light"/>
            </a:endParaRPr>
          </a:p>
          <a:p>
            <a:pPr lvl="1">
              <a:buFont typeface="Wingdings,Sans-Serif" panose="020B0604020202020204" pitchFamily="34" charset="0"/>
              <a:buChar char="§"/>
            </a:pPr>
            <a:endParaRPr lang="nb-NO">
              <a:cs typeface="Calibri Light"/>
            </a:endParaRPr>
          </a:p>
          <a:p>
            <a:pPr lvl="1">
              <a:buFont typeface="Wingdings,Sans-Serif" panose="020B0604020202020204" pitchFamily="34" charset="0"/>
              <a:buChar char="§"/>
            </a:pPr>
            <a:endParaRPr lang="nb-NO">
              <a:cs typeface="Calibri Light"/>
            </a:endParaRPr>
          </a:p>
          <a:p>
            <a:endParaRPr lang="en-US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54972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5AF225-0F16-41B2-B29C-091F60C2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60" y="420982"/>
            <a:ext cx="10515600" cy="1325563"/>
          </a:xfrm>
        </p:spPr>
        <p:txBody>
          <a:bodyPr/>
          <a:lstStyle/>
          <a:p>
            <a:r>
              <a:rPr lang="nb-NO"/>
              <a:t>Fra fokusdagen – hva kjennetegner et godt klassemiljø?</a:t>
            </a:r>
          </a:p>
        </p:txBody>
      </p:sp>
      <p:pic>
        <p:nvPicPr>
          <p:cNvPr id="7" name="Bilde 6" descr="Et bilde som inneholder gulv, innendørs, person, personer&#10;&#10;Automatisk generert beskrivelse">
            <a:extLst>
              <a:ext uri="{FF2B5EF4-FFF2-40B4-BE49-F238E27FC236}">
                <a16:creationId xmlns:a16="http://schemas.microsoft.com/office/drawing/2014/main" id="{A3D458A0-6EE1-D6F3-0E73-9F309640C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617" y="2263627"/>
            <a:ext cx="3958371" cy="3429000"/>
          </a:xfrm>
          <a:prstGeom prst="rect">
            <a:avLst/>
          </a:prstGeom>
        </p:spPr>
      </p:pic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DB8C8C00-D9E6-95C7-EF52-EE0A350F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25" y="2606040"/>
            <a:ext cx="7004111" cy="2744175"/>
          </a:xfrm>
        </p:spPr>
      </p:pic>
    </p:spTree>
    <p:extLst>
      <p:ext uri="{BB962C8B-B14F-4D97-AF65-F5344CB8AC3E}">
        <p14:creationId xmlns:p14="http://schemas.microsoft.com/office/powerpoint/2010/main" val="46977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E2B89BB-A882-6665-F272-34A697B33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Elev- og miljøtjenesten – hva gjør vi?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AF7B4B-B715-B38A-2930-174F4F31A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13578"/>
            <a:ext cx="6059523" cy="38813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2200"/>
              <a:t>Vi har fadderprogram ved skolestart, der elevene i Vg2 og Vg3 er faddere for de nye elevene i Vg1</a:t>
            </a:r>
          </a:p>
          <a:p>
            <a:r>
              <a:rPr lang="nb-NO" sz="2200"/>
              <a:t>Alle elever som begynner i Vg1 på Valler tas med på en «bli-kjent-tur» til </a:t>
            </a:r>
            <a:r>
              <a:rPr lang="nb-NO" sz="2200" err="1"/>
              <a:t>Sæteren</a:t>
            </a:r>
            <a:r>
              <a:rPr lang="nb-NO" sz="2200"/>
              <a:t> gård i Bærum</a:t>
            </a:r>
          </a:p>
          <a:p>
            <a:r>
              <a:rPr lang="nb-NO" sz="2200">
                <a:cs typeface="Calibri Light"/>
              </a:rPr>
              <a:t>Fokusdag på skolemiljø</a:t>
            </a:r>
            <a:endParaRPr lang="nb-NO" sz="2200"/>
          </a:p>
          <a:p>
            <a:r>
              <a:rPr lang="nb-NO" sz="2200"/>
              <a:t>Aktivitetsdager (skidag, </a:t>
            </a:r>
            <a:r>
              <a:rPr lang="nb-NO" sz="2200" err="1"/>
              <a:t>Kalvøyadag</a:t>
            </a:r>
            <a:r>
              <a:rPr lang="nb-NO" sz="2200"/>
              <a:t>, klassestafett)</a:t>
            </a:r>
          </a:p>
          <a:p>
            <a:r>
              <a:rPr lang="nb-NO" sz="2200"/>
              <a:t>Vallermarsjen, sjakkturnering, m.m.</a:t>
            </a:r>
          </a:p>
          <a:p>
            <a:r>
              <a:rPr lang="nb-NO" sz="2200"/>
              <a:t>Elevrådsarbeid</a:t>
            </a:r>
          </a:p>
          <a:p>
            <a:r>
              <a:rPr lang="nb-NO" sz="2200" err="1"/>
              <a:t>Sabonakomiteen</a:t>
            </a:r>
            <a:endParaRPr lang="nb-NO" sz="2200"/>
          </a:p>
        </p:txBody>
      </p:sp>
      <p:pic>
        <p:nvPicPr>
          <p:cNvPr id="2050" name="Picture 2" descr="May be an image of one or more people, people standing and outdoors">
            <a:extLst>
              <a:ext uri="{FF2B5EF4-FFF2-40B4-BE49-F238E27FC236}">
                <a16:creationId xmlns:a16="http://schemas.microsoft.com/office/drawing/2014/main" id="{6827B650-5EFF-07BB-ECA0-BDB55C5B1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" b="71"/>
          <a:stretch/>
        </p:blipFill>
        <p:spPr bwMode="auto">
          <a:xfrm>
            <a:off x="7283389" y="1563046"/>
            <a:ext cx="4718735" cy="343217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48761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5B7D7B-B7A3-48BA-B791-C6DBD2CFB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670"/>
            <a:ext cx="10515600" cy="846676"/>
          </a:xfrm>
        </p:spPr>
        <p:txBody>
          <a:bodyPr>
            <a:normAutofit/>
          </a:bodyPr>
          <a:lstStyle/>
          <a:p>
            <a:r>
              <a:rPr lang="nb-NO" sz="3600"/>
              <a:t>Elev- og miljøtjenesten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F5B95B3-7AE2-4C16-A5A7-681BFDD68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20" y="1109472"/>
            <a:ext cx="10317480" cy="453672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altLang="nb-NO" sz="3600" b="1"/>
              <a:t>Leder </a:t>
            </a:r>
            <a:r>
              <a:rPr lang="nb-NO" altLang="nb-NO" sz="3600"/>
              <a:t>Frode Smeland</a:t>
            </a:r>
            <a:endParaRPr lang="nb-NO" altLang="nb-NO" sz="3600">
              <a:cs typeface="Calibri Light"/>
            </a:endParaRPr>
          </a:p>
          <a:p>
            <a:r>
              <a:rPr lang="nb-NO" altLang="nb-NO" sz="3600" b="1"/>
              <a:t>Rådgivere </a:t>
            </a:r>
            <a:endParaRPr lang="nb-NO" altLang="nb-NO" sz="3600" b="1">
              <a:cs typeface="Calibri Light"/>
            </a:endParaRPr>
          </a:p>
          <a:p>
            <a:pPr lvl="1"/>
            <a:r>
              <a:rPr lang="nb-NO" altLang="nb-NO">
                <a:cs typeface="Arial"/>
              </a:rPr>
              <a:t>Bente Pedersen– rådgiveransvar</a:t>
            </a:r>
          </a:p>
          <a:p>
            <a:pPr lvl="1"/>
            <a:r>
              <a:rPr lang="nb-NO" altLang="nb-NO"/>
              <a:t>Janne Midttun Hedemann -</a:t>
            </a:r>
            <a:r>
              <a:rPr lang="nb-NO" altLang="nb-NO">
                <a:cs typeface="Arial"/>
              </a:rPr>
              <a:t> rådgiveransvar </a:t>
            </a:r>
            <a:endParaRPr lang="nb-NO">
              <a:cs typeface="Arial"/>
            </a:endParaRPr>
          </a:p>
          <a:p>
            <a:endParaRPr lang="nb-NO" altLang="nb-NO" sz="2800"/>
          </a:p>
          <a:p>
            <a:r>
              <a:rPr lang="nb-NO" altLang="nb-NO" sz="2800"/>
              <a:t>Skolens rådgivertjeneste deles i;</a:t>
            </a:r>
            <a:endParaRPr lang="nb-NO" altLang="nb-NO" sz="2800" b="1" u="sng"/>
          </a:p>
          <a:p>
            <a:pPr lvl="1"/>
            <a:r>
              <a:rPr lang="nb-NO" altLang="nb-NO" b="1" u="sng"/>
              <a:t>Utdanning- og yrkesrådgivning</a:t>
            </a:r>
            <a:r>
              <a:rPr lang="nb-NO" altLang="nb-NO"/>
              <a:t> </a:t>
            </a:r>
            <a:endParaRPr lang="nb-NO" altLang="nb-NO">
              <a:cs typeface="Arial"/>
            </a:endParaRPr>
          </a:p>
          <a:p>
            <a:pPr lvl="1"/>
            <a:r>
              <a:rPr lang="nb-NO" altLang="nb-NO" b="1" u="sng"/>
              <a:t>Det sosialpedagogiske rådgiverarbeidet</a:t>
            </a:r>
            <a:r>
              <a:rPr lang="nb-NO" altLang="nb-NO"/>
              <a:t> </a:t>
            </a:r>
            <a:endParaRPr lang="nb-NO" altLang="nb-NO">
              <a:cs typeface="Calibri Light"/>
            </a:endParaRPr>
          </a:p>
          <a:p>
            <a:pPr marL="342900" indent="-342900">
              <a:buFont typeface="Arial"/>
              <a:buChar char="•"/>
            </a:pPr>
            <a:endParaRPr lang="nb-NO" altLang="nb-NO" sz="280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nb-NO" altLang="nb-NO" sz="2800" b="1">
                <a:cs typeface="Arial"/>
              </a:rPr>
              <a:t>Helsesykepleier </a:t>
            </a:r>
            <a:r>
              <a:rPr lang="nb-NO" altLang="nb-NO" sz="2800">
                <a:cs typeface="Arial"/>
              </a:rPr>
              <a:t>Hanne Gry Marthinsen</a:t>
            </a:r>
            <a:br>
              <a:rPr lang="nb-NO" altLang="nb-NO" sz="2800">
                <a:cs typeface="Arial"/>
              </a:rPr>
            </a:br>
            <a:r>
              <a:rPr lang="nb-NO" altLang="nb-NO" sz="2800">
                <a:cs typeface="Arial"/>
              </a:rPr>
              <a:t>Tilstede mandag-torsdag kl. 08.00-ca.14.30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58711A7-D584-79C7-C7F9-534F27D88AFC}"/>
              </a:ext>
            </a:extLst>
          </p:cNvPr>
          <p:cNvSpPr/>
          <p:nvPr/>
        </p:nvSpPr>
        <p:spPr>
          <a:xfrm>
            <a:off x="8324537" y="1885012"/>
            <a:ext cx="3035506" cy="2236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2000">
                <a:cs typeface="Calibri Light"/>
              </a:rPr>
              <a:t>NB: Det blir et eget kontaktmøte ang. elevenes fagvalg, karriereveiledning med rådgivertjenesten og  helsesykepleier senere i høst.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7663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77303BD-E64E-73A0-22C1-12600C1CC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Supertverrfaglig samarbeid på VG1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B9CE13-CA98-5311-A49B-58812571A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14883" cy="40552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600" b="1"/>
              <a:t>Hva? </a:t>
            </a:r>
            <a:r>
              <a:rPr lang="nb-NO" sz="2600"/>
              <a:t>En undervisningsmodell der fagene glir over i hverandre i mer eller mindre grad</a:t>
            </a:r>
          </a:p>
          <a:p>
            <a:r>
              <a:rPr lang="nb-NO" sz="2600" b="1"/>
              <a:t>Hvordan? </a:t>
            </a:r>
            <a:r>
              <a:rPr lang="nb-NO" sz="2600"/>
              <a:t>Fellesfaglærere planlegger årsplanen sammen: Felles temaer, felles ferdigheter, felles vurderinger, felles digital plattform</a:t>
            </a:r>
            <a:endParaRPr lang="nb-NO" sz="2600">
              <a:cs typeface="Calibri Light"/>
            </a:endParaRPr>
          </a:p>
          <a:p>
            <a:r>
              <a:rPr lang="nb-NO" sz="2600" b="1"/>
              <a:t>Hvorfor?</a:t>
            </a:r>
            <a:r>
              <a:rPr lang="nb-NO" sz="2600"/>
              <a:t> Ny læreplan, temaene berører sentrale samfunnsutfordringer som er aktuelle over tid, hjelper elevene å se sammenhenger på tvers av fag</a:t>
            </a:r>
            <a:endParaRPr lang="nb-NO" sz="2600" b="1"/>
          </a:p>
          <a:p>
            <a:endParaRPr lang="nb-NO" sz="2600" b="1"/>
          </a:p>
          <a:p>
            <a:endParaRPr lang="nb-NO" sz="260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B873620-8C94-9B5B-16D8-5A905A3AF0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" r="4739" b="4"/>
          <a:stretch/>
        </p:blipFill>
        <p:spPr>
          <a:xfrm>
            <a:off x="8259234" y="2127530"/>
            <a:ext cx="3578659" cy="2602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4914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0AEA3-7F5A-41A1-A98C-EE0345879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8427"/>
          </a:xfrm>
        </p:spPr>
        <p:txBody>
          <a:bodyPr/>
          <a:lstStyle/>
          <a:p>
            <a:r>
              <a:rPr lang="nb-NO"/>
              <a:t>Fagfornyelsen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01EC1A-5A99-475C-BEA9-54FA9FB39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153552"/>
            <a:ext cx="10762957" cy="44277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4400" b="1"/>
          </a:p>
          <a:p>
            <a:endParaRPr lang="nb-NO" sz="32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8600"/>
              <a:t>Implementering av nye læreplaner</a:t>
            </a:r>
          </a:p>
          <a:p>
            <a:pPr marL="0" indent="0">
              <a:buNone/>
            </a:pPr>
            <a:endParaRPr lang="nb-NO" sz="86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8600"/>
              <a:t>Dybdelæring og progresjon i fagene</a:t>
            </a:r>
          </a:p>
          <a:p>
            <a:pPr marL="0" indent="0">
              <a:buNone/>
            </a:pPr>
            <a:endParaRPr lang="nb-NO" sz="86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8600"/>
              <a:t>Tverrfaglig arbeid – bærekraftig utvikling, livsmestring, kreativitet og samarbeid, demokrati og medborgerskap</a:t>
            </a:r>
          </a:p>
          <a:p>
            <a:pPr marL="0" indent="0">
              <a:buNone/>
            </a:pPr>
            <a:endParaRPr lang="nb-NO" sz="860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8600"/>
              <a:t>Profesjonsutvikling – kollektiv kapasitet: kollegaveiledning betydning for elevens læring?</a:t>
            </a:r>
          </a:p>
          <a:p>
            <a:pPr marL="0" indent="0">
              <a:buNone/>
            </a:pPr>
            <a:endParaRPr lang="nb-NO" sz="8600"/>
          </a:p>
          <a:p>
            <a:pPr>
              <a:buFont typeface="Wingdings" panose="05000000000000000000" pitchFamily="2" charset="2"/>
              <a:buChar char="Ø"/>
            </a:pPr>
            <a:r>
              <a:rPr lang="nb-NO" sz="8600"/>
              <a:t>Vurdering for læring: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8600"/>
              <a:t>Gi eleven større bevissthet/refleksjon rundt egen læring;  lære å lære ( studieteknikk) Den gode fagsamtalen</a:t>
            </a:r>
          </a:p>
          <a:p>
            <a:endParaRPr lang="nb-NO" sz="720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b-NO" sz="7200"/>
          </a:p>
          <a:p>
            <a:pPr marL="0" indent="0">
              <a:buNone/>
            </a:pPr>
            <a:r>
              <a:rPr lang="nb-NO" sz="72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3791262"/>
      </p:ext>
    </p:extLst>
  </p:cSld>
  <p:clrMapOvr>
    <a:masterClrMapping/>
  </p:clrMapOvr>
</p:sld>
</file>

<file path=ppt/theme/theme1.xml><?xml version="1.0" encoding="utf-8"?>
<a:theme xmlns:a="http://schemas.openxmlformats.org/drawingml/2006/main" name="28 Valler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8 Valler" id="{30E40AA6-BFF1-4D17-AE25-47C04F4D469E}" vid="{F37A9566-7460-4C69-9E5F-2E8C1CF1DD1E}"/>
    </a:ext>
  </a:extLst>
</a:theme>
</file>

<file path=ppt/theme/theme2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3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4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5.xml><?xml version="1.0" encoding="utf-8"?>
<a:theme xmlns:a="http://schemas.openxmlformats.org/drawingml/2006/main" name="Viken fylkeskommune">
  <a:themeElements>
    <a:clrScheme name="Viken">
      <a:dk1>
        <a:sysClr val="windowText" lastClr="000000"/>
      </a:dk1>
      <a:lt1>
        <a:sysClr val="window" lastClr="FFFFFF"/>
      </a:lt1>
      <a:dk2>
        <a:srgbClr val="003B5C"/>
      </a:dk2>
      <a:lt2>
        <a:srgbClr val="0085CA"/>
      </a:lt2>
      <a:accent1>
        <a:srgbClr val="0085CA"/>
      </a:accent1>
      <a:accent2>
        <a:srgbClr val="FF9E1B"/>
      </a:accent2>
      <a:accent3>
        <a:srgbClr val="FF5C39"/>
      </a:accent3>
      <a:accent4>
        <a:srgbClr val="009775"/>
      </a:accent4>
      <a:accent5>
        <a:srgbClr val="99D6EA"/>
      </a:accent5>
      <a:accent6>
        <a:srgbClr val="FBD872"/>
      </a:accent6>
      <a:hlink>
        <a:srgbClr val="0563C1"/>
      </a:hlink>
      <a:folHlink>
        <a:srgbClr val="954F72"/>
      </a:folHlink>
    </a:clrScheme>
    <a:fontScheme name="Viken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ken fylkeskommune" id="{CAEFA52C-7C4F-479F-A9A4-BC9A06DEF525}" vid="{A37FE515-D669-4B1F-BCD4-CA32253A8C61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3D2F6C543BAF49995E55BF9168F0C6" ma:contentTypeVersion="12" ma:contentTypeDescription="Opprett et nytt dokument." ma:contentTypeScope="" ma:versionID="a06202d6049e49a2890854417af06ec2">
  <xsd:schema xmlns:xsd="http://www.w3.org/2001/XMLSchema" xmlns:xs="http://www.w3.org/2001/XMLSchema" xmlns:p="http://schemas.microsoft.com/office/2006/metadata/properties" xmlns:ns2="90af4359-b567-4089-94db-7b32a0a8fb93" xmlns:ns3="18279333-10c5-4e02-9d73-f9b8004fe0f6" targetNamespace="http://schemas.microsoft.com/office/2006/metadata/properties" ma:root="true" ma:fieldsID="549a8fd473e306a954df8e0b10d675ff" ns2:_="" ns3:_="">
    <xsd:import namespace="90af4359-b567-4089-94db-7b32a0a8fb93"/>
    <xsd:import namespace="18279333-10c5-4e02-9d73-f9b8004fe0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f4359-b567-4089-94db-7b32a0a8f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79333-10c5-4e02-9d73-f9b8004fe0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F14AB9-B4CA-4603-8B44-B652F816E59F}">
  <ds:schemaRefs>
    <ds:schemaRef ds:uri="18279333-10c5-4e02-9d73-f9b8004fe0f6"/>
    <ds:schemaRef ds:uri="90af4359-b567-4089-94db-7b32a0a8fb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2FB6559-F23E-4DA9-87FC-8EB69D7C12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CD30BD-2A2A-4B38-8AB4-2B270A56F475}">
  <ds:schemaRefs>
    <ds:schemaRef ds:uri="18279333-10c5-4e02-9d73-f9b8004fe0f6"/>
    <ds:schemaRef ds:uri="90af4359-b567-4089-94db-7b32a0a8fb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1107</Words>
  <Application>Microsoft Office PowerPoint</Application>
  <PresentationFormat>Widescreen</PresentationFormat>
  <Paragraphs>190</Paragraphs>
  <Slides>26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26</vt:i4>
      </vt:variant>
    </vt:vector>
  </HeadingPairs>
  <TitlesOfParts>
    <vt:vector size="38" baseType="lpstr">
      <vt:lpstr>Aharoni</vt:lpstr>
      <vt:lpstr>Arial</vt:lpstr>
      <vt:lpstr>Calibri</vt:lpstr>
      <vt:lpstr>Calibri Light</vt:lpstr>
      <vt:lpstr>Symbol</vt:lpstr>
      <vt:lpstr>Wingdings</vt:lpstr>
      <vt:lpstr>Wingdings,Sans-Serif</vt:lpstr>
      <vt:lpstr>28 Valler</vt:lpstr>
      <vt:lpstr>Viken fylkeskommune</vt:lpstr>
      <vt:lpstr>Viken fylkeskommune</vt:lpstr>
      <vt:lpstr>Viken fylkeskommune</vt:lpstr>
      <vt:lpstr>Viken fylkeskommune</vt:lpstr>
      <vt:lpstr>Velkommen!</vt:lpstr>
      <vt:lpstr>Elev- og miljøtjenesten</vt:lpstr>
      <vt:lpstr>Første skoleuke</vt:lpstr>
      <vt:lpstr>Første skoleuke fort.</vt:lpstr>
      <vt:lpstr>Fra fokusdagen – hva kjennetegner et godt klassemiljø?</vt:lpstr>
      <vt:lpstr>Elev- og miljøtjenesten – hva gjør vi?</vt:lpstr>
      <vt:lpstr>Elev- og miljøtjenesten</vt:lpstr>
      <vt:lpstr>Supertverrfaglig samarbeid på VG1</vt:lpstr>
      <vt:lpstr>Fagfornyelsen</vt:lpstr>
      <vt:lpstr>Studieteknikk – lære å lære</vt:lpstr>
      <vt:lpstr>PowerPoint-presentasjon</vt:lpstr>
      <vt:lpstr>Akademisk skriving</vt:lpstr>
      <vt:lpstr>Vg1-elevene: Fag, vurdering og valg videre</vt:lpstr>
      <vt:lpstr>PowerPoint-presentasjon</vt:lpstr>
      <vt:lpstr>Vurdering</vt:lpstr>
      <vt:lpstr>VIS</vt:lpstr>
      <vt:lpstr>Fravær</vt:lpstr>
      <vt:lpstr>Fagvalg elevene må gjøre i Vg1 (desember).  Fagtilbud Vg2 - programfag </vt:lpstr>
      <vt:lpstr>Samarbeid skole - hjem</vt:lpstr>
      <vt:lpstr>Klasse 1STA – Mats Aanesrud – Rom 22 </vt:lpstr>
      <vt:lpstr>Klasse 1STB – Nora Sunde – Rom 16</vt:lpstr>
      <vt:lpstr>Klasse 1STC – Ingrid Berge – Rom 15 </vt:lpstr>
      <vt:lpstr>Klasse 1STD – Alexander Hasund – Rom 14 </vt:lpstr>
      <vt:lpstr>Klasse 1STE – Ida Marie Giving– Rom 13</vt:lpstr>
      <vt:lpstr>Klasse 1STF – Marte Sofie Lidsheim Pedersen                          Rom 12</vt:lpstr>
      <vt:lpstr>Klasse 1STG – Magnus Olderøy – Rom 11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</dc:title>
  <dc:creator>Brage Sandmoen</dc:creator>
  <cp:lastModifiedBy>Brage Sandmoen</cp:lastModifiedBy>
  <cp:revision>9</cp:revision>
  <dcterms:created xsi:type="dcterms:W3CDTF">2020-08-25T11:06:34Z</dcterms:created>
  <dcterms:modified xsi:type="dcterms:W3CDTF">2022-08-26T12:13:34Z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96f5184-95c9-4497-b4c5-49bcf01b7f74_Enabled">
    <vt:lpwstr>true</vt:lpwstr>
  </property>
  <property fmtid="{D5CDD505-2E9C-101B-9397-08002B2CF9AE}" pid="3" name="MSIP_Label_696f5184-95c9-4497-b4c5-49bcf01b7f74_SetDate">
    <vt:lpwstr>2020-08-25T11:29:11Z</vt:lpwstr>
  </property>
  <property fmtid="{D5CDD505-2E9C-101B-9397-08002B2CF9AE}" pid="4" name="MSIP_Label_696f5184-95c9-4497-b4c5-49bcf01b7f74_Method">
    <vt:lpwstr>Standard</vt:lpwstr>
  </property>
  <property fmtid="{D5CDD505-2E9C-101B-9397-08002B2CF9AE}" pid="5" name="MSIP_Label_696f5184-95c9-4497-b4c5-49bcf01b7f74_Name">
    <vt:lpwstr>Intern</vt:lpwstr>
  </property>
  <property fmtid="{D5CDD505-2E9C-101B-9397-08002B2CF9AE}" pid="6" name="MSIP_Label_696f5184-95c9-4497-b4c5-49bcf01b7f74_SiteId">
    <vt:lpwstr>3d50ddd4-00a1-4ab7-9788-decf14a8728f</vt:lpwstr>
  </property>
  <property fmtid="{D5CDD505-2E9C-101B-9397-08002B2CF9AE}" pid="7" name="MSIP_Label_696f5184-95c9-4497-b4c5-49bcf01b7f74_ActionId">
    <vt:lpwstr>f1dcac3d-5f77-4f65-af11-e10719270545</vt:lpwstr>
  </property>
  <property fmtid="{D5CDD505-2E9C-101B-9397-08002B2CF9AE}" pid="8" name="MSIP_Label_696f5184-95c9-4497-b4c5-49bcf01b7f74_ContentBits">
    <vt:lpwstr>0</vt:lpwstr>
  </property>
  <property fmtid="{D5CDD505-2E9C-101B-9397-08002B2CF9AE}" pid="9" name="ContentTypeId">
    <vt:lpwstr>0x010100C63D2F6C543BAF49995E55BF9168F0C6</vt:lpwstr>
  </property>
</Properties>
</file>